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90" r:id="rId3"/>
    <p:sldId id="296" r:id="rId4"/>
    <p:sldId id="333" r:id="rId5"/>
    <p:sldId id="334" r:id="rId6"/>
    <p:sldId id="374" r:id="rId7"/>
    <p:sldId id="371" r:id="rId8"/>
    <p:sldId id="349" r:id="rId9"/>
    <p:sldId id="350" r:id="rId10"/>
    <p:sldId id="351" r:id="rId11"/>
    <p:sldId id="375" r:id="rId12"/>
    <p:sldId id="380" r:id="rId13"/>
    <p:sldId id="352" r:id="rId14"/>
    <p:sldId id="354" r:id="rId15"/>
    <p:sldId id="373" r:id="rId16"/>
    <p:sldId id="357" r:id="rId17"/>
    <p:sldId id="359" r:id="rId18"/>
    <p:sldId id="358" r:id="rId19"/>
    <p:sldId id="376" r:id="rId20"/>
    <p:sldId id="361" r:id="rId21"/>
    <p:sldId id="360" r:id="rId22"/>
    <p:sldId id="365" r:id="rId23"/>
    <p:sldId id="391" r:id="rId24"/>
    <p:sldId id="383" r:id="rId25"/>
    <p:sldId id="392" r:id="rId26"/>
    <p:sldId id="393" r:id="rId27"/>
    <p:sldId id="394" r:id="rId28"/>
    <p:sldId id="338" r:id="rId29"/>
    <p:sldId id="353" r:id="rId30"/>
    <p:sldId id="342" r:id="rId31"/>
    <p:sldId id="343" r:id="rId32"/>
    <p:sldId id="344" r:id="rId33"/>
    <p:sldId id="345" r:id="rId34"/>
    <p:sldId id="348" r:id="rId35"/>
    <p:sldId id="381" r:id="rId36"/>
    <p:sldId id="395" r:id="rId37"/>
    <p:sldId id="396" r:id="rId38"/>
    <p:sldId id="397" r:id="rId39"/>
    <p:sldId id="398" r:id="rId40"/>
    <p:sldId id="399"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6B6B"/>
    <a:srgbClr val="CAD0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3" autoAdjust="0"/>
    <p:restoredTop sz="94660"/>
  </p:normalViewPr>
  <p:slideViewPr>
    <p:cSldViewPr snapToGrid="0">
      <p:cViewPr varScale="1">
        <p:scale>
          <a:sx n="65" d="100"/>
          <a:sy n="65" d="100"/>
        </p:scale>
        <p:origin x="60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8C604F-5CC2-485D-AF89-426877199B24}" type="datetimeFigureOut">
              <a:rPr lang="en-US" smtClean="0"/>
              <a:t>4/1/2024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A6AB64-C84D-44FF-8873-B900A68A5AA1}" type="slidenum">
              <a:rPr lang="en-US" smtClean="0"/>
              <a:t>‹#›</a:t>
            </a:fld>
            <a:endParaRPr lang="en-US"/>
          </a:p>
        </p:txBody>
      </p:sp>
    </p:spTree>
    <p:extLst>
      <p:ext uri="{BB962C8B-B14F-4D97-AF65-F5344CB8AC3E}">
        <p14:creationId xmlns:p14="http://schemas.microsoft.com/office/powerpoint/2010/main" val="3569867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8C604F-5CC2-485D-AF89-426877199B24}" type="datetimeFigureOut">
              <a:rPr lang="en-US" smtClean="0"/>
              <a:t>4/1/2024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A6AB64-C84D-44FF-8873-B900A68A5AA1}" type="slidenum">
              <a:rPr lang="en-US" smtClean="0"/>
              <a:t>‹#›</a:t>
            </a:fld>
            <a:endParaRPr lang="en-US"/>
          </a:p>
        </p:txBody>
      </p:sp>
    </p:spTree>
    <p:extLst>
      <p:ext uri="{BB962C8B-B14F-4D97-AF65-F5344CB8AC3E}">
        <p14:creationId xmlns:p14="http://schemas.microsoft.com/office/powerpoint/2010/main" val="1717489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8C604F-5CC2-485D-AF89-426877199B24}" type="datetimeFigureOut">
              <a:rPr lang="en-US" smtClean="0"/>
              <a:t>4/1/2024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A6AB64-C84D-44FF-8873-B900A68A5AA1}" type="slidenum">
              <a:rPr lang="en-US" smtClean="0"/>
              <a:t>‹#›</a:t>
            </a:fld>
            <a:endParaRPr lang="en-US"/>
          </a:p>
        </p:txBody>
      </p:sp>
    </p:spTree>
    <p:extLst>
      <p:ext uri="{BB962C8B-B14F-4D97-AF65-F5344CB8AC3E}">
        <p14:creationId xmlns:p14="http://schemas.microsoft.com/office/powerpoint/2010/main" val="3038064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8C604F-5CC2-485D-AF89-426877199B24}" type="datetimeFigureOut">
              <a:rPr lang="en-US" smtClean="0"/>
              <a:t>4/1/2024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A6AB64-C84D-44FF-8873-B900A68A5AA1}" type="slidenum">
              <a:rPr lang="en-US" smtClean="0"/>
              <a:t>‹#›</a:t>
            </a:fld>
            <a:endParaRPr lang="en-US"/>
          </a:p>
        </p:txBody>
      </p:sp>
    </p:spTree>
    <p:extLst>
      <p:ext uri="{BB962C8B-B14F-4D97-AF65-F5344CB8AC3E}">
        <p14:creationId xmlns:p14="http://schemas.microsoft.com/office/powerpoint/2010/main" val="1105609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98C604F-5CC2-485D-AF89-426877199B24}" type="datetimeFigureOut">
              <a:rPr lang="en-US" smtClean="0"/>
              <a:t>4/1/2024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A6AB64-C84D-44FF-8873-B900A68A5AA1}" type="slidenum">
              <a:rPr lang="en-US" smtClean="0"/>
              <a:t>‹#›</a:t>
            </a:fld>
            <a:endParaRPr lang="en-US"/>
          </a:p>
        </p:txBody>
      </p:sp>
    </p:spTree>
    <p:extLst>
      <p:ext uri="{BB962C8B-B14F-4D97-AF65-F5344CB8AC3E}">
        <p14:creationId xmlns:p14="http://schemas.microsoft.com/office/powerpoint/2010/main" val="2340430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8C604F-5CC2-485D-AF89-426877199B24}" type="datetimeFigureOut">
              <a:rPr lang="en-US" smtClean="0"/>
              <a:t>4/1/2024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A6AB64-C84D-44FF-8873-B900A68A5AA1}" type="slidenum">
              <a:rPr lang="en-US" smtClean="0"/>
              <a:t>‹#›</a:t>
            </a:fld>
            <a:endParaRPr lang="en-US"/>
          </a:p>
        </p:txBody>
      </p:sp>
    </p:spTree>
    <p:extLst>
      <p:ext uri="{BB962C8B-B14F-4D97-AF65-F5344CB8AC3E}">
        <p14:creationId xmlns:p14="http://schemas.microsoft.com/office/powerpoint/2010/main" val="563978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8C604F-5CC2-485D-AF89-426877199B24}" type="datetimeFigureOut">
              <a:rPr lang="en-US" smtClean="0"/>
              <a:t>4/1/2024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A6AB64-C84D-44FF-8873-B900A68A5AA1}" type="slidenum">
              <a:rPr lang="en-US" smtClean="0"/>
              <a:t>‹#›</a:t>
            </a:fld>
            <a:endParaRPr lang="en-US"/>
          </a:p>
        </p:txBody>
      </p:sp>
    </p:spTree>
    <p:extLst>
      <p:ext uri="{BB962C8B-B14F-4D97-AF65-F5344CB8AC3E}">
        <p14:creationId xmlns:p14="http://schemas.microsoft.com/office/powerpoint/2010/main" val="2830206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8C604F-5CC2-485D-AF89-426877199B24}" type="datetimeFigureOut">
              <a:rPr lang="en-US" smtClean="0"/>
              <a:t>4/1/2024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A6AB64-C84D-44FF-8873-B900A68A5AA1}" type="slidenum">
              <a:rPr lang="en-US" smtClean="0"/>
              <a:t>‹#›</a:t>
            </a:fld>
            <a:endParaRPr lang="en-US"/>
          </a:p>
        </p:txBody>
      </p:sp>
    </p:spTree>
    <p:extLst>
      <p:ext uri="{BB962C8B-B14F-4D97-AF65-F5344CB8AC3E}">
        <p14:creationId xmlns:p14="http://schemas.microsoft.com/office/powerpoint/2010/main" val="1426380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8C604F-5CC2-485D-AF89-426877199B24}" type="datetimeFigureOut">
              <a:rPr lang="en-US" smtClean="0"/>
              <a:t>4/1/2024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A6AB64-C84D-44FF-8873-B900A68A5AA1}" type="slidenum">
              <a:rPr lang="en-US" smtClean="0"/>
              <a:t>‹#›</a:t>
            </a:fld>
            <a:endParaRPr lang="en-US"/>
          </a:p>
        </p:txBody>
      </p:sp>
    </p:spTree>
    <p:extLst>
      <p:ext uri="{BB962C8B-B14F-4D97-AF65-F5344CB8AC3E}">
        <p14:creationId xmlns:p14="http://schemas.microsoft.com/office/powerpoint/2010/main" val="3914758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98C604F-5CC2-485D-AF89-426877199B24}" type="datetimeFigureOut">
              <a:rPr lang="en-US" smtClean="0"/>
              <a:t>4/1/2024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A6AB64-C84D-44FF-8873-B900A68A5AA1}" type="slidenum">
              <a:rPr lang="en-US" smtClean="0"/>
              <a:t>‹#›</a:t>
            </a:fld>
            <a:endParaRPr lang="en-US"/>
          </a:p>
        </p:txBody>
      </p:sp>
    </p:spTree>
    <p:extLst>
      <p:ext uri="{BB962C8B-B14F-4D97-AF65-F5344CB8AC3E}">
        <p14:creationId xmlns:p14="http://schemas.microsoft.com/office/powerpoint/2010/main" val="2202415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98C604F-5CC2-485D-AF89-426877199B24}" type="datetimeFigureOut">
              <a:rPr lang="en-US" smtClean="0"/>
              <a:t>4/1/2024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A6AB64-C84D-44FF-8873-B900A68A5AA1}" type="slidenum">
              <a:rPr lang="en-US" smtClean="0"/>
              <a:t>‹#›</a:t>
            </a:fld>
            <a:endParaRPr lang="en-US"/>
          </a:p>
        </p:txBody>
      </p:sp>
    </p:spTree>
    <p:extLst>
      <p:ext uri="{BB962C8B-B14F-4D97-AF65-F5344CB8AC3E}">
        <p14:creationId xmlns:p14="http://schemas.microsoft.com/office/powerpoint/2010/main" val="2539570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8C604F-5CC2-485D-AF89-426877199B24}" type="datetimeFigureOut">
              <a:rPr lang="en-US" smtClean="0"/>
              <a:t>4/1/2024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A6AB64-C84D-44FF-8873-B900A68A5AA1}" type="slidenum">
              <a:rPr lang="en-US" smtClean="0"/>
              <a:t>‹#›</a:t>
            </a:fld>
            <a:endParaRPr lang="en-US"/>
          </a:p>
        </p:txBody>
      </p:sp>
    </p:spTree>
    <p:extLst>
      <p:ext uri="{BB962C8B-B14F-4D97-AF65-F5344CB8AC3E}">
        <p14:creationId xmlns:p14="http://schemas.microsoft.com/office/powerpoint/2010/main" val="1159840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kZCeuTzc850&amp;ab_channel=DataZ" TargetMode="External"/><Relationship Id="rId2" Type="http://schemas.openxmlformats.org/officeDocument/2006/relationships/hyperlink" Target="https://www.youtube.com/watch?v=LuwUzdXAx0o&amp;ab_channel=Strikethrough" TargetMode="External"/><Relationship Id="rId1" Type="http://schemas.openxmlformats.org/officeDocument/2006/relationships/slideLayout" Target="../slideLayouts/slideLayout2.xml"/><Relationship Id="rId4" Type="http://schemas.openxmlformats.org/officeDocument/2006/relationships/hyperlink" Target="https://www.youtube.com/watch?v=h4zbEiBY_jk"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0.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4.xml"/><Relationship Id="rId4" Type="http://schemas.openxmlformats.org/officeDocument/2006/relationships/image" Target="../media/image40.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hyperlink" Target="https://www.youtube.com/watch?v=KdY05PTu1dc&amp;ab_channel=PBSNewsHour" TargetMode="External"/><Relationship Id="rId2" Type="http://schemas.openxmlformats.org/officeDocument/2006/relationships/hyperlink" Target="https://www.youtube.com/watch?v=F92vZLhxpgs&amp;ab_channel=BusinessInsider"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AP Macroeconomics – Semester 2, Week 2</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2540997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668" y="195976"/>
            <a:ext cx="6007984" cy="977940"/>
          </a:xfrm>
        </p:spPr>
        <p:txBody>
          <a:bodyPr>
            <a:normAutofit fontScale="90000"/>
          </a:bodyPr>
          <a:lstStyle/>
          <a:p>
            <a:r>
              <a:rPr lang="en-US" dirty="0" smtClean="0"/>
              <a:t>Current Account (CA) </a:t>
            </a:r>
            <a:r>
              <a:rPr lang="en-US" b="1" dirty="0" smtClean="0"/>
              <a:t>Balance</a:t>
            </a:r>
            <a:endParaRPr lang="en-US" b="1" dirty="0"/>
          </a:p>
        </p:txBody>
      </p:sp>
      <p:sp>
        <p:nvSpPr>
          <p:cNvPr id="9" name="TextBox 8"/>
          <p:cNvSpPr txBox="1"/>
          <p:nvPr/>
        </p:nvSpPr>
        <p:spPr>
          <a:xfrm>
            <a:off x="338501" y="2589273"/>
            <a:ext cx="4996963" cy="2215991"/>
          </a:xfrm>
          <a:prstGeom prst="rect">
            <a:avLst/>
          </a:prstGeom>
          <a:solidFill>
            <a:schemeClr val="accent4">
              <a:lumMod val="20000"/>
              <a:lumOff val="80000"/>
            </a:schemeClr>
          </a:solidFill>
        </p:spPr>
        <p:txBody>
          <a:bodyPr wrap="square" rtlCol="0">
            <a:spAutoFit/>
          </a:bodyPr>
          <a:lstStyle/>
          <a:p>
            <a:r>
              <a:rPr lang="en-US" sz="2400" b="1" dirty="0" smtClean="0"/>
              <a:t>Net Current Account Balance</a:t>
            </a:r>
          </a:p>
          <a:p>
            <a:pPr marL="457200" indent="-457200">
              <a:buFont typeface="Arial" panose="020B0604020202020204" pitchFamily="34" charset="0"/>
              <a:buChar char="•"/>
            </a:pPr>
            <a:r>
              <a:rPr lang="en-US" sz="2400" dirty="0" smtClean="0"/>
              <a:t>More money enters the country = current account surplus</a:t>
            </a:r>
          </a:p>
          <a:p>
            <a:pPr marL="457200" indent="-457200">
              <a:buFont typeface="Arial" panose="020B0604020202020204" pitchFamily="34" charset="0"/>
              <a:buChar char="•"/>
            </a:pPr>
            <a:r>
              <a:rPr lang="en-US" sz="2400" dirty="0" smtClean="0"/>
              <a:t>More money leaves the country = current account deficit</a:t>
            </a:r>
          </a:p>
          <a:p>
            <a:endParaRPr lang="en-US" dirty="0"/>
          </a:p>
        </p:txBody>
      </p:sp>
      <p:sp>
        <p:nvSpPr>
          <p:cNvPr id="6" name="TextBox 5"/>
          <p:cNvSpPr txBox="1"/>
          <p:nvPr/>
        </p:nvSpPr>
        <p:spPr>
          <a:xfrm>
            <a:off x="1806109" y="4581927"/>
            <a:ext cx="4779329" cy="2554545"/>
          </a:xfrm>
          <a:prstGeom prst="rect">
            <a:avLst/>
          </a:prstGeom>
          <a:solidFill>
            <a:schemeClr val="accent6">
              <a:lumMod val="60000"/>
              <a:lumOff val="40000"/>
            </a:schemeClr>
          </a:solidFill>
        </p:spPr>
        <p:txBody>
          <a:bodyPr wrap="square" rtlCol="0">
            <a:spAutoFit/>
          </a:bodyPr>
          <a:lstStyle/>
          <a:p>
            <a:r>
              <a:rPr lang="en-US" b="1" dirty="0" smtClean="0"/>
              <a:t>The Trade Balance</a:t>
            </a:r>
          </a:p>
          <a:p>
            <a:r>
              <a:rPr lang="en-US" dirty="0" smtClean="0"/>
              <a:t>Net exports = X-M = trade balance</a:t>
            </a:r>
          </a:p>
          <a:p>
            <a:r>
              <a:rPr lang="en-US" dirty="0" smtClean="0"/>
              <a:t>X-M &gt; 0 trade surplus</a:t>
            </a:r>
          </a:p>
          <a:p>
            <a:r>
              <a:rPr lang="en-US" dirty="0" smtClean="0"/>
              <a:t>X-M&lt;0 trade deficit</a:t>
            </a:r>
          </a:p>
          <a:p>
            <a:r>
              <a:rPr lang="en-US" dirty="0" smtClean="0"/>
              <a:t>Note: The trade balance is only a part of the current account balance. So the current account balance could be in surplus even if the trade balance</a:t>
            </a:r>
            <a:r>
              <a:rPr lang="en-US" dirty="0"/>
              <a:t> </a:t>
            </a:r>
            <a:r>
              <a:rPr lang="en-US" dirty="0" smtClean="0"/>
              <a:t>is in deficit for example. </a:t>
            </a:r>
          </a:p>
          <a:p>
            <a:endParaRPr lang="en-US" sz="1600" dirty="0"/>
          </a:p>
        </p:txBody>
      </p:sp>
      <p:sp>
        <p:nvSpPr>
          <p:cNvPr id="10" name="TextBox 9"/>
          <p:cNvSpPr txBox="1"/>
          <p:nvPr/>
        </p:nvSpPr>
        <p:spPr>
          <a:xfrm>
            <a:off x="6585438" y="219808"/>
            <a:ext cx="5040924" cy="954107"/>
          </a:xfrm>
          <a:prstGeom prst="rect">
            <a:avLst/>
          </a:prstGeom>
          <a:solidFill>
            <a:srgbClr val="FFFF00"/>
          </a:solidFill>
        </p:spPr>
        <p:txBody>
          <a:bodyPr wrap="square" rtlCol="0">
            <a:spAutoFit/>
          </a:bodyPr>
          <a:lstStyle/>
          <a:p>
            <a:r>
              <a:rPr lang="en-US" sz="1400" dirty="0" smtClean="0">
                <a:solidFill>
                  <a:srgbClr val="FF0000"/>
                </a:solidFill>
              </a:rPr>
              <a:t>Summary</a:t>
            </a:r>
          </a:p>
          <a:p>
            <a:r>
              <a:rPr lang="en-US" sz="1400" dirty="0" smtClean="0">
                <a:solidFill>
                  <a:srgbClr val="FF0000"/>
                </a:solidFill>
              </a:rPr>
              <a:t>The current account balance is either surplus or deficit.</a:t>
            </a:r>
          </a:p>
          <a:p>
            <a:r>
              <a:rPr lang="en-US" sz="1400" dirty="0" smtClean="0">
                <a:solidFill>
                  <a:srgbClr val="FF0000"/>
                </a:solidFill>
              </a:rPr>
              <a:t>Trade balance = X-M</a:t>
            </a:r>
          </a:p>
          <a:p>
            <a:r>
              <a:rPr lang="en-US" sz="1400" dirty="0" smtClean="0">
                <a:solidFill>
                  <a:srgbClr val="FF0000"/>
                </a:solidFill>
              </a:rPr>
              <a:t>This is only part of the overall current account balance. </a:t>
            </a:r>
            <a:endParaRPr lang="en-US" sz="1400" dirty="0">
              <a:solidFill>
                <a:srgbClr val="FF0000"/>
              </a:solidFill>
            </a:endParaRPr>
          </a:p>
        </p:txBody>
      </p:sp>
      <p:sp>
        <p:nvSpPr>
          <p:cNvPr id="8" name="Oval 7"/>
          <p:cNvSpPr/>
          <p:nvPr/>
        </p:nvSpPr>
        <p:spPr>
          <a:xfrm>
            <a:off x="6617676" y="1613609"/>
            <a:ext cx="4768362" cy="435842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7712319" y="1774632"/>
            <a:ext cx="2479430" cy="707886"/>
          </a:xfrm>
          <a:prstGeom prst="rect">
            <a:avLst/>
          </a:prstGeom>
          <a:noFill/>
        </p:spPr>
        <p:txBody>
          <a:bodyPr wrap="square" rtlCol="0">
            <a:spAutoFit/>
          </a:bodyPr>
          <a:lstStyle/>
          <a:p>
            <a:r>
              <a:rPr lang="en-US" sz="2000" b="1" dirty="0" smtClean="0"/>
              <a:t>Current Account Balance</a:t>
            </a:r>
            <a:endParaRPr lang="en-US" sz="2000" b="1" dirty="0"/>
          </a:p>
        </p:txBody>
      </p:sp>
      <p:sp>
        <p:nvSpPr>
          <p:cNvPr id="12" name="Oval 11"/>
          <p:cNvSpPr/>
          <p:nvPr/>
        </p:nvSpPr>
        <p:spPr>
          <a:xfrm>
            <a:off x="8310196" y="4026013"/>
            <a:ext cx="2442796" cy="177691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8856784" y="4026013"/>
            <a:ext cx="2145323" cy="369332"/>
          </a:xfrm>
          <a:prstGeom prst="rect">
            <a:avLst/>
          </a:prstGeom>
          <a:noFill/>
        </p:spPr>
        <p:txBody>
          <a:bodyPr wrap="square" rtlCol="0">
            <a:spAutoFit/>
          </a:bodyPr>
          <a:lstStyle/>
          <a:p>
            <a:r>
              <a:rPr lang="en-US" dirty="0" smtClean="0"/>
              <a:t>Trade Balance</a:t>
            </a:r>
            <a:endParaRPr lang="en-US" dirty="0"/>
          </a:p>
        </p:txBody>
      </p:sp>
      <p:sp>
        <p:nvSpPr>
          <p:cNvPr id="14" name="TextBox 13"/>
          <p:cNvSpPr txBox="1"/>
          <p:nvPr/>
        </p:nvSpPr>
        <p:spPr>
          <a:xfrm>
            <a:off x="8878764" y="4433440"/>
            <a:ext cx="2488223" cy="954107"/>
          </a:xfrm>
          <a:prstGeom prst="rect">
            <a:avLst/>
          </a:prstGeom>
          <a:noFill/>
        </p:spPr>
        <p:txBody>
          <a:bodyPr wrap="square" rtlCol="0">
            <a:spAutoFit/>
          </a:bodyPr>
          <a:lstStyle/>
          <a:p>
            <a:r>
              <a:rPr lang="en-US" sz="3600" dirty="0" smtClean="0"/>
              <a:t>X-M</a:t>
            </a:r>
          </a:p>
          <a:p>
            <a:r>
              <a:rPr lang="en-US" dirty="0" smtClean="0"/>
              <a:t>Exports - Imports</a:t>
            </a:r>
            <a:endParaRPr lang="en-US" dirty="0"/>
          </a:p>
        </p:txBody>
      </p:sp>
      <p:sp>
        <p:nvSpPr>
          <p:cNvPr id="15" name="Oval 14"/>
          <p:cNvSpPr/>
          <p:nvPr/>
        </p:nvSpPr>
        <p:spPr>
          <a:xfrm>
            <a:off x="6638192" y="2611176"/>
            <a:ext cx="1969478" cy="207512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6915151" y="2717593"/>
            <a:ext cx="1395045" cy="646331"/>
          </a:xfrm>
          <a:prstGeom prst="rect">
            <a:avLst/>
          </a:prstGeom>
          <a:noFill/>
        </p:spPr>
        <p:txBody>
          <a:bodyPr wrap="square" rtlCol="0">
            <a:spAutoFit/>
          </a:bodyPr>
          <a:lstStyle/>
          <a:p>
            <a:r>
              <a:rPr lang="en-US" dirty="0" smtClean="0"/>
              <a:t>Net Factor Incomes</a:t>
            </a:r>
            <a:endParaRPr lang="en-US" dirty="0"/>
          </a:p>
        </p:txBody>
      </p:sp>
      <p:sp>
        <p:nvSpPr>
          <p:cNvPr id="18" name="TextBox 17"/>
          <p:cNvSpPr txBox="1"/>
          <p:nvPr/>
        </p:nvSpPr>
        <p:spPr>
          <a:xfrm>
            <a:off x="6714392" y="3363924"/>
            <a:ext cx="1925516" cy="830997"/>
          </a:xfrm>
          <a:prstGeom prst="rect">
            <a:avLst/>
          </a:prstGeom>
          <a:noFill/>
        </p:spPr>
        <p:txBody>
          <a:bodyPr wrap="square" rtlCol="0">
            <a:spAutoFit/>
          </a:bodyPr>
          <a:lstStyle/>
          <a:p>
            <a:pPr marL="285750" indent="-285750">
              <a:buFont typeface="Arial" panose="020B0604020202020204" pitchFamily="34" charset="0"/>
              <a:buChar char="•"/>
            </a:pPr>
            <a:r>
              <a:rPr lang="en-US" sz="1200" dirty="0" smtClean="0"/>
              <a:t>Income into the country</a:t>
            </a:r>
          </a:p>
          <a:p>
            <a:pPr marL="285750" indent="-285750">
              <a:buFont typeface="Arial" panose="020B0604020202020204" pitchFamily="34" charset="0"/>
              <a:buChar char="•"/>
            </a:pPr>
            <a:r>
              <a:rPr lang="en-US" sz="1200" dirty="0" smtClean="0"/>
              <a:t>Income leaving the country</a:t>
            </a:r>
            <a:endParaRPr lang="en-US" sz="1200" dirty="0"/>
          </a:p>
        </p:txBody>
      </p:sp>
      <p:sp>
        <p:nvSpPr>
          <p:cNvPr id="19" name="Oval 18"/>
          <p:cNvSpPr/>
          <p:nvPr/>
        </p:nvSpPr>
        <p:spPr>
          <a:xfrm>
            <a:off x="9050214" y="2003196"/>
            <a:ext cx="1969478" cy="2075124"/>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9160118" y="2786413"/>
            <a:ext cx="1925516" cy="830997"/>
          </a:xfrm>
          <a:prstGeom prst="rect">
            <a:avLst/>
          </a:prstGeom>
          <a:noFill/>
        </p:spPr>
        <p:txBody>
          <a:bodyPr wrap="square" rtlCol="0">
            <a:spAutoFit/>
          </a:bodyPr>
          <a:lstStyle/>
          <a:p>
            <a:pPr marL="285750" indent="-285750">
              <a:buFont typeface="Arial" panose="020B0604020202020204" pitchFamily="34" charset="0"/>
              <a:buChar char="•"/>
            </a:pPr>
            <a:r>
              <a:rPr lang="en-US" sz="1200" dirty="0" smtClean="0"/>
              <a:t>Transfers into the country</a:t>
            </a:r>
          </a:p>
          <a:p>
            <a:pPr marL="285750" indent="-285750">
              <a:buFont typeface="Arial" panose="020B0604020202020204" pitchFamily="34" charset="0"/>
              <a:buChar char="•"/>
            </a:pPr>
            <a:r>
              <a:rPr lang="en-US" sz="1200" dirty="0" smtClean="0"/>
              <a:t>Transfers leaving the country</a:t>
            </a:r>
            <a:endParaRPr lang="en-US" sz="1200" dirty="0"/>
          </a:p>
        </p:txBody>
      </p:sp>
      <p:sp>
        <p:nvSpPr>
          <p:cNvPr id="22" name="TextBox 21"/>
          <p:cNvSpPr txBox="1"/>
          <p:nvPr/>
        </p:nvSpPr>
        <p:spPr>
          <a:xfrm>
            <a:off x="9380663" y="2219941"/>
            <a:ext cx="1417025" cy="369332"/>
          </a:xfrm>
          <a:prstGeom prst="rect">
            <a:avLst/>
          </a:prstGeom>
          <a:noFill/>
        </p:spPr>
        <p:txBody>
          <a:bodyPr wrap="square" rtlCol="0">
            <a:spAutoFit/>
          </a:bodyPr>
          <a:lstStyle/>
          <a:p>
            <a:r>
              <a:rPr lang="en-US" dirty="0" smtClean="0"/>
              <a:t>Net transfers</a:t>
            </a:r>
            <a:endParaRPr lang="en-US" dirty="0"/>
          </a:p>
        </p:txBody>
      </p:sp>
      <p:sp>
        <p:nvSpPr>
          <p:cNvPr id="23" name="Curved Up Arrow 22"/>
          <p:cNvSpPr/>
          <p:nvPr/>
        </p:nvSpPr>
        <p:spPr>
          <a:xfrm>
            <a:off x="5999646" y="5509559"/>
            <a:ext cx="3379913" cy="543364"/>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p:cNvSpPr txBox="1"/>
          <p:nvPr/>
        </p:nvSpPr>
        <p:spPr>
          <a:xfrm>
            <a:off x="442192" y="1282189"/>
            <a:ext cx="5347541"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The </a:t>
            </a:r>
            <a:r>
              <a:rPr lang="en-US" dirty="0" smtClean="0">
                <a:solidFill>
                  <a:srgbClr val="00B0F0"/>
                </a:solidFill>
              </a:rPr>
              <a:t>current account balance </a:t>
            </a:r>
            <a:r>
              <a:rPr lang="en-US" dirty="0" smtClean="0"/>
              <a:t>states whether there is more </a:t>
            </a:r>
            <a:r>
              <a:rPr lang="en-US" dirty="0" smtClean="0">
                <a:solidFill>
                  <a:srgbClr val="00B0F0"/>
                </a:solidFill>
              </a:rPr>
              <a:t>money coming into the country or leaving </a:t>
            </a:r>
            <a:r>
              <a:rPr lang="en-US" dirty="0" smtClean="0"/>
              <a:t>the country. </a:t>
            </a:r>
          </a:p>
          <a:p>
            <a:pPr marL="285750" indent="-285750">
              <a:buFont typeface="Arial" panose="020B0604020202020204" pitchFamily="34" charset="0"/>
              <a:buChar char="•"/>
            </a:pPr>
            <a:r>
              <a:rPr lang="en-US" dirty="0" smtClean="0"/>
              <a:t>Therefore it can be in </a:t>
            </a:r>
            <a:r>
              <a:rPr lang="en-US" dirty="0" smtClean="0">
                <a:solidFill>
                  <a:srgbClr val="00B0F0"/>
                </a:solidFill>
              </a:rPr>
              <a:t>surplus</a:t>
            </a:r>
            <a:r>
              <a:rPr lang="en-US" dirty="0" smtClean="0"/>
              <a:t> or </a:t>
            </a:r>
            <a:r>
              <a:rPr lang="en-US" dirty="0" smtClean="0">
                <a:solidFill>
                  <a:srgbClr val="00B0F0"/>
                </a:solidFill>
              </a:rPr>
              <a:t>deficit</a:t>
            </a:r>
            <a:r>
              <a:rPr lang="en-US" dirty="0" smtClean="0"/>
              <a:t>. </a:t>
            </a:r>
            <a:endParaRPr lang="en-US" dirty="0"/>
          </a:p>
        </p:txBody>
      </p:sp>
    </p:spTree>
    <p:extLst>
      <p:ext uri="{BB962C8B-B14F-4D97-AF65-F5344CB8AC3E}">
        <p14:creationId xmlns:p14="http://schemas.microsoft.com/office/powerpoint/2010/main" val="3034525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Account Balance</a:t>
            </a:r>
            <a:endParaRPr lang="en-US" dirty="0"/>
          </a:p>
        </p:txBody>
      </p:sp>
      <p:sp>
        <p:nvSpPr>
          <p:cNvPr id="3" name="Content Placeholder 2"/>
          <p:cNvSpPr>
            <a:spLocks noGrp="1"/>
          </p:cNvSpPr>
          <p:nvPr>
            <p:ph sz="half" idx="1"/>
          </p:nvPr>
        </p:nvSpPr>
        <p:spPr>
          <a:xfrm>
            <a:off x="838200" y="1825625"/>
            <a:ext cx="5052646" cy="2561737"/>
          </a:xfrm>
          <a:solidFill>
            <a:schemeClr val="accent4">
              <a:lumMod val="20000"/>
              <a:lumOff val="80000"/>
            </a:schemeClr>
          </a:solidFill>
        </p:spPr>
        <p:txBody>
          <a:bodyPr>
            <a:normAutofit fontScale="85000" lnSpcReduction="10000"/>
          </a:bodyPr>
          <a:lstStyle/>
          <a:p>
            <a:pPr marL="0" indent="0">
              <a:buNone/>
            </a:pPr>
            <a:r>
              <a:rPr lang="en-US" b="1" dirty="0" smtClean="0"/>
              <a:t>Current Account Surplus</a:t>
            </a:r>
          </a:p>
          <a:p>
            <a:r>
              <a:rPr lang="en-US" dirty="0" smtClean="0"/>
              <a:t>More </a:t>
            </a:r>
            <a:r>
              <a:rPr lang="en-US" dirty="0" smtClean="0">
                <a:solidFill>
                  <a:srgbClr val="00B050"/>
                </a:solidFill>
              </a:rPr>
              <a:t>money enters the country</a:t>
            </a:r>
            <a:r>
              <a:rPr lang="en-US" dirty="0" smtClean="0"/>
              <a:t>. </a:t>
            </a:r>
          </a:p>
          <a:p>
            <a:r>
              <a:rPr lang="en-US" dirty="0" smtClean="0"/>
              <a:t>This could mean:</a:t>
            </a:r>
          </a:p>
          <a:p>
            <a:pPr lvl="1"/>
            <a:r>
              <a:rPr lang="en-US" dirty="0" smtClean="0"/>
              <a:t>High value of exports (goods flow out but money flows in)</a:t>
            </a:r>
          </a:p>
          <a:p>
            <a:pPr lvl="1"/>
            <a:r>
              <a:rPr lang="en-US" dirty="0" smtClean="0"/>
              <a:t>High levels of income from abroad</a:t>
            </a:r>
          </a:p>
          <a:p>
            <a:pPr lvl="1"/>
            <a:r>
              <a:rPr lang="en-US" dirty="0" smtClean="0"/>
              <a:t>High levels of transfers into the country</a:t>
            </a:r>
            <a:endParaRPr lang="en-US" dirty="0"/>
          </a:p>
        </p:txBody>
      </p:sp>
      <p:sp>
        <p:nvSpPr>
          <p:cNvPr id="4" name="Content Placeholder 3"/>
          <p:cNvSpPr>
            <a:spLocks noGrp="1"/>
          </p:cNvSpPr>
          <p:nvPr>
            <p:ph sz="half" idx="2"/>
          </p:nvPr>
        </p:nvSpPr>
        <p:spPr>
          <a:xfrm>
            <a:off x="6096000" y="1690688"/>
            <a:ext cx="5079023" cy="2696674"/>
          </a:xfrm>
          <a:solidFill>
            <a:schemeClr val="bg2"/>
          </a:solidFill>
        </p:spPr>
        <p:txBody>
          <a:bodyPr>
            <a:normAutofit fontScale="85000" lnSpcReduction="10000"/>
          </a:bodyPr>
          <a:lstStyle/>
          <a:p>
            <a:pPr marL="0" indent="0">
              <a:buNone/>
            </a:pPr>
            <a:r>
              <a:rPr lang="en-US" b="1" dirty="0" smtClean="0"/>
              <a:t>Current Account Deficit</a:t>
            </a:r>
          </a:p>
          <a:p>
            <a:r>
              <a:rPr lang="en-US" dirty="0" smtClean="0"/>
              <a:t>More </a:t>
            </a:r>
            <a:r>
              <a:rPr lang="en-US" dirty="0" smtClean="0">
                <a:solidFill>
                  <a:srgbClr val="FF0000"/>
                </a:solidFill>
              </a:rPr>
              <a:t>money leaves the country</a:t>
            </a:r>
          </a:p>
          <a:p>
            <a:r>
              <a:rPr lang="en-US" dirty="0" smtClean="0"/>
              <a:t>This could mean:</a:t>
            </a:r>
          </a:p>
          <a:p>
            <a:pPr lvl="1"/>
            <a:r>
              <a:rPr lang="en-US" dirty="0" smtClean="0"/>
              <a:t>High value of imports and low exports</a:t>
            </a:r>
          </a:p>
          <a:p>
            <a:pPr lvl="1"/>
            <a:r>
              <a:rPr lang="en-US" dirty="0" smtClean="0"/>
              <a:t>Paying a lot of income to foreign countries</a:t>
            </a:r>
          </a:p>
          <a:p>
            <a:pPr lvl="1"/>
            <a:r>
              <a:rPr lang="en-US" dirty="0" smtClean="0"/>
              <a:t>High levels of transfers out of the country</a:t>
            </a:r>
          </a:p>
        </p:txBody>
      </p:sp>
      <p:pic>
        <p:nvPicPr>
          <p:cNvPr id="5" name="Picture 4"/>
          <p:cNvPicPr>
            <a:picLocks noChangeAspect="1"/>
          </p:cNvPicPr>
          <p:nvPr/>
        </p:nvPicPr>
        <p:blipFill>
          <a:blip r:embed="rId2"/>
          <a:stretch>
            <a:fillRect/>
          </a:stretch>
        </p:blipFill>
        <p:spPr>
          <a:xfrm>
            <a:off x="2983311" y="4718743"/>
            <a:ext cx="2068215" cy="1877036"/>
          </a:xfrm>
          <a:prstGeom prst="rect">
            <a:avLst/>
          </a:prstGeom>
        </p:spPr>
      </p:pic>
      <p:pic>
        <p:nvPicPr>
          <p:cNvPr id="6" name="Picture 5"/>
          <p:cNvPicPr>
            <a:picLocks noChangeAspect="1"/>
          </p:cNvPicPr>
          <p:nvPr/>
        </p:nvPicPr>
        <p:blipFill>
          <a:blip r:embed="rId3"/>
          <a:stretch>
            <a:fillRect/>
          </a:stretch>
        </p:blipFill>
        <p:spPr>
          <a:xfrm>
            <a:off x="892573" y="5659520"/>
            <a:ext cx="1454321" cy="610540"/>
          </a:xfrm>
          <a:prstGeom prst="rect">
            <a:avLst/>
          </a:prstGeom>
        </p:spPr>
      </p:pic>
      <p:sp>
        <p:nvSpPr>
          <p:cNvPr id="7" name="Curved Down Arrow 6"/>
          <p:cNvSpPr/>
          <p:nvPr/>
        </p:nvSpPr>
        <p:spPr>
          <a:xfrm>
            <a:off x="2346894" y="4854589"/>
            <a:ext cx="1399425" cy="96322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 name="Content Placeholder 7"/>
          <p:cNvPicPr>
            <a:picLocks noChangeAspect="1"/>
          </p:cNvPicPr>
          <p:nvPr/>
        </p:nvPicPr>
        <p:blipFill>
          <a:blip r:embed="rId3"/>
          <a:stretch>
            <a:fillRect/>
          </a:stretch>
        </p:blipFill>
        <p:spPr>
          <a:xfrm>
            <a:off x="9898825" y="5271248"/>
            <a:ext cx="1454321" cy="610540"/>
          </a:xfrm>
          <a:prstGeom prst="rect">
            <a:avLst/>
          </a:prstGeom>
        </p:spPr>
      </p:pic>
      <p:pic>
        <p:nvPicPr>
          <p:cNvPr id="10" name="Picture 9"/>
          <p:cNvPicPr>
            <a:picLocks noChangeAspect="1"/>
          </p:cNvPicPr>
          <p:nvPr/>
        </p:nvPicPr>
        <p:blipFill>
          <a:blip r:embed="rId2"/>
          <a:stretch>
            <a:fillRect/>
          </a:stretch>
        </p:blipFill>
        <p:spPr>
          <a:xfrm>
            <a:off x="7610359" y="4718743"/>
            <a:ext cx="2068215" cy="1877036"/>
          </a:xfrm>
          <a:prstGeom prst="rect">
            <a:avLst/>
          </a:prstGeom>
        </p:spPr>
      </p:pic>
      <p:sp>
        <p:nvSpPr>
          <p:cNvPr id="8" name="Curved Down Arrow 7"/>
          <p:cNvSpPr/>
          <p:nvPr/>
        </p:nvSpPr>
        <p:spPr>
          <a:xfrm>
            <a:off x="8800632" y="4372977"/>
            <a:ext cx="1276315" cy="96322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p:cNvSpPr txBox="1"/>
          <p:nvPr/>
        </p:nvSpPr>
        <p:spPr>
          <a:xfrm>
            <a:off x="1444778" y="4545962"/>
            <a:ext cx="1441938" cy="646331"/>
          </a:xfrm>
          <a:prstGeom prst="rect">
            <a:avLst/>
          </a:prstGeom>
          <a:noFill/>
        </p:spPr>
        <p:txBody>
          <a:bodyPr wrap="square" rtlCol="0">
            <a:spAutoFit/>
          </a:bodyPr>
          <a:lstStyle/>
          <a:p>
            <a:pPr marL="171450" indent="-171450">
              <a:buFont typeface="Arial" panose="020B0604020202020204" pitchFamily="34" charset="0"/>
              <a:buChar char="•"/>
            </a:pPr>
            <a:r>
              <a:rPr lang="en-US" sz="1200" dirty="0" smtClean="0"/>
              <a:t>Net exports</a:t>
            </a:r>
          </a:p>
          <a:p>
            <a:pPr marL="171450" indent="-171450">
              <a:buFont typeface="Arial" panose="020B0604020202020204" pitchFamily="34" charset="0"/>
              <a:buChar char="•"/>
            </a:pPr>
            <a:r>
              <a:rPr lang="en-US" sz="1200" dirty="0" smtClean="0"/>
              <a:t>Net income</a:t>
            </a:r>
          </a:p>
          <a:p>
            <a:pPr marL="171450" indent="-171450">
              <a:buFont typeface="Arial" panose="020B0604020202020204" pitchFamily="34" charset="0"/>
              <a:buChar char="•"/>
            </a:pPr>
            <a:r>
              <a:rPr lang="en-US" sz="1200" dirty="0" smtClean="0"/>
              <a:t>Net transfers</a:t>
            </a:r>
            <a:endParaRPr lang="en-US" sz="1200" dirty="0"/>
          </a:p>
        </p:txBody>
      </p:sp>
      <p:pic>
        <p:nvPicPr>
          <p:cNvPr id="12" name="Picture 11"/>
          <p:cNvPicPr>
            <a:picLocks noChangeAspect="1"/>
          </p:cNvPicPr>
          <p:nvPr/>
        </p:nvPicPr>
        <p:blipFill>
          <a:blip r:embed="rId4"/>
          <a:stretch>
            <a:fillRect/>
          </a:stretch>
        </p:blipFill>
        <p:spPr>
          <a:xfrm>
            <a:off x="4726924" y="1362807"/>
            <a:ext cx="924777" cy="847065"/>
          </a:xfrm>
          <a:prstGeom prst="rect">
            <a:avLst/>
          </a:prstGeom>
        </p:spPr>
      </p:pic>
      <p:pic>
        <p:nvPicPr>
          <p:cNvPr id="13" name="Picture 12"/>
          <p:cNvPicPr>
            <a:picLocks noChangeAspect="1"/>
          </p:cNvPicPr>
          <p:nvPr/>
        </p:nvPicPr>
        <p:blipFill>
          <a:blip r:embed="rId5"/>
          <a:stretch>
            <a:fillRect/>
          </a:stretch>
        </p:blipFill>
        <p:spPr>
          <a:xfrm>
            <a:off x="9996853" y="1305007"/>
            <a:ext cx="778127" cy="771361"/>
          </a:xfrm>
          <a:prstGeom prst="rect">
            <a:avLst/>
          </a:prstGeom>
        </p:spPr>
      </p:pic>
      <p:sp>
        <p:nvSpPr>
          <p:cNvPr id="14" name="Rectangle 13"/>
          <p:cNvSpPr/>
          <p:nvPr/>
        </p:nvSpPr>
        <p:spPr>
          <a:xfrm>
            <a:off x="8510740" y="215387"/>
            <a:ext cx="3311160" cy="861774"/>
          </a:xfrm>
          <a:prstGeom prst="rect">
            <a:avLst/>
          </a:prstGeom>
          <a:solidFill>
            <a:srgbClr val="FFFF00"/>
          </a:solidFill>
        </p:spPr>
        <p:txBody>
          <a:bodyPr wrap="square">
            <a:spAutoFit/>
          </a:bodyPr>
          <a:lstStyle/>
          <a:p>
            <a:r>
              <a:rPr lang="en-US" dirty="0">
                <a:solidFill>
                  <a:srgbClr val="FF0000"/>
                </a:solidFill>
              </a:rPr>
              <a:t>Summary</a:t>
            </a:r>
          </a:p>
          <a:p>
            <a:r>
              <a:rPr lang="en-US" sz="1600" dirty="0" smtClean="0">
                <a:solidFill>
                  <a:srgbClr val="FF0000"/>
                </a:solidFill>
              </a:rPr>
              <a:t>The current account includes net exports, net income, net transfers. </a:t>
            </a:r>
            <a:endParaRPr lang="en-US" sz="1600" dirty="0">
              <a:solidFill>
                <a:srgbClr val="FF0000"/>
              </a:solidFill>
            </a:endParaRPr>
          </a:p>
        </p:txBody>
      </p:sp>
    </p:spTree>
    <p:extLst>
      <p:ext uri="{BB962C8B-B14F-4D97-AF65-F5344CB8AC3E}">
        <p14:creationId xmlns:p14="http://schemas.microsoft.com/office/powerpoint/2010/main" val="8007346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r>
              <a:rPr lang="en-US" dirty="0" smtClean="0">
                <a:hlinkClick r:id="rId2"/>
              </a:rPr>
              <a:t>Top </a:t>
            </a:r>
            <a:r>
              <a:rPr lang="en-US" dirty="0">
                <a:hlinkClick r:id="rId2"/>
              </a:rPr>
              <a:t>10 Countries by Current Account Surplus (1975 to 2019) - YouTube</a:t>
            </a:r>
            <a:endParaRPr lang="en-US" dirty="0" smtClean="0"/>
          </a:p>
          <a:p>
            <a:r>
              <a:rPr lang="en-US" dirty="0">
                <a:hlinkClick r:id="rId3"/>
              </a:rPr>
              <a:t>Top 10 Car Producing Countries 1950 - 2019 </a:t>
            </a:r>
            <a:r>
              <a:rPr lang="en-US" dirty="0" smtClean="0">
                <a:hlinkClick r:id="rId3"/>
              </a:rPr>
              <a:t>– YouTube</a:t>
            </a:r>
            <a:endParaRPr lang="en-US" dirty="0" smtClean="0"/>
          </a:p>
          <a:p>
            <a:r>
              <a:rPr lang="en-US" dirty="0">
                <a:hlinkClick r:id="rId4"/>
              </a:rPr>
              <a:t>World's Largest Exporting Countries from 1948 to 2019 – YouTube</a:t>
            </a:r>
            <a:endParaRPr lang="en-US" dirty="0"/>
          </a:p>
          <a:p>
            <a:endParaRPr lang="en-US" dirty="0"/>
          </a:p>
        </p:txBody>
      </p:sp>
    </p:spTree>
    <p:extLst>
      <p:ext uri="{BB962C8B-B14F-4D97-AF65-F5344CB8AC3E}">
        <p14:creationId xmlns:p14="http://schemas.microsoft.com/office/powerpoint/2010/main" val="15939311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r>
              <a:rPr lang="en-US" dirty="0" smtClean="0"/>
              <a:t>Give one example of an item that would appear on the current account?</a:t>
            </a:r>
          </a:p>
          <a:p>
            <a:r>
              <a:rPr lang="en-US" dirty="0" smtClean="0">
                <a:solidFill>
                  <a:srgbClr val="0070C0"/>
                </a:solidFill>
              </a:rPr>
              <a:t>Net transfers, Net income, Net exports</a:t>
            </a:r>
          </a:p>
          <a:p>
            <a:r>
              <a:rPr lang="en-US" dirty="0" err="1" smtClean="0">
                <a:solidFill>
                  <a:srgbClr val="0070C0"/>
                </a:solidFill>
              </a:rPr>
              <a:t>Eg</a:t>
            </a:r>
            <a:r>
              <a:rPr lang="en-US" dirty="0" smtClean="0">
                <a:solidFill>
                  <a:srgbClr val="0070C0"/>
                </a:solidFill>
              </a:rPr>
              <a:t>. You earn money from a US government bond that you purchased. </a:t>
            </a:r>
            <a:endParaRPr lang="en-US" dirty="0">
              <a:solidFill>
                <a:srgbClr val="0070C0"/>
              </a:solidFill>
            </a:endParaRPr>
          </a:p>
          <a:p>
            <a:r>
              <a:rPr lang="en-US" dirty="0" smtClean="0"/>
              <a:t>What is the difference between the trade balance and current account balance?</a:t>
            </a:r>
          </a:p>
          <a:p>
            <a:r>
              <a:rPr lang="en-US" dirty="0" smtClean="0">
                <a:solidFill>
                  <a:srgbClr val="0070C0"/>
                </a:solidFill>
              </a:rPr>
              <a:t>Trade balance is simply X-M where as the current account balance includes the trade balance as well as net income and net transfers.</a:t>
            </a:r>
            <a:endParaRPr lang="en-US" dirty="0">
              <a:solidFill>
                <a:srgbClr val="0070C0"/>
              </a:solidFill>
            </a:endParaRPr>
          </a:p>
        </p:txBody>
      </p:sp>
    </p:spTree>
    <p:extLst>
      <p:ext uri="{BB962C8B-B14F-4D97-AF65-F5344CB8AC3E}">
        <p14:creationId xmlns:p14="http://schemas.microsoft.com/office/powerpoint/2010/main" val="3880801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Calculate the current account balance.</a:t>
            </a:r>
            <a:endParaRPr lang="en-US" dirty="0"/>
          </a:p>
        </p:txBody>
      </p:sp>
      <p:sp>
        <p:nvSpPr>
          <p:cNvPr id="3" name="Content Placeholder 2"/>
          <p:cNvSpPr>
            <a:spLocks noGrp="1"/>
          </p:cNvSpPr>
          <p:nvPr>
            <p:ph idx="1"/>
          </p:nvPr>
        </p:nvSpPr>
        <p:spPr>
          <a:xfrm>
            <a:off x="6755050" y="6129957"/>
            <a:ext cx="4697361" cy="796414"/>
          </a:xfrm>
        </p:spPr>
        <p:txBody>
          <a:bodyPr>
            <a:normAutofit/>
          </a:bodyPr>
          <a:lstStyle/>
          <a:p>
            <a:r>
              <a:rPr lang="en-US" dirty="0" smtClean="0"/>
              <a:t>Therefore, surplus. </a:t>
            </a:r>
            <a:endParaRPr lang="en-US" dirty="0"/>
          </a:p>
        </p:txBody>
      </p:sp>
      <p:pic>
        <p:nvPicPr>
          <p:cNvPr id="4" name="Picture 3"/>
          <p:cNvPicPr>
            <a:picLocks noChangeAspect="1"/>
          </p:cNvPicPr>
          <p:nvPr/>
        </p:nvPicPr>
        <p:blipFill>
          <a:blip r:embed="rId2"/>
          <a:stretch>
            <a:fillRect/>
          </a:stretch>
        </p:blipFill>
        <p:spPr>
          <a:xfrm>
            <a:off x="688398" y="1502191"/>
            <a:ext cx="4601217" cy="4305901"/>
          </a:xfrm>
          <a:prstGeom prst="rect">
            <a:avLst/>
          </a:prstGeom>
        </p:spPr>
      </p:pic>
      <p:pic>
        <p:nvPicPr>
          <p:cNvPr id="5" name="Picture 4"/>
          <p:cNvPicPr>
            <a:picLocks noChangeAspect="1"/>
          </p:cNvPicPr>
          <p:nvPr/>
        </p:nvPicPr>
        <p:blipFill>
          <a:blip r:embed="rId3"/>
          <a:stretch>
            <a:fillRect/>
          </a:stretch>
        </p:blipFill>
        <p:spPr>
          <a:xfrm>
            <a:off x="6577680" y="1435506"/>
            <a:ext cx="4658375" cy="4439270"/>
          </a:xfrm>
          <a:prstGeom prst="rect">
            <a:avLst/>
          </a:prstGeom>
        </p:spPr>
      </p:pic>
    </p:spTree>
    <p:extLst>
      <p:ext uri="{BB962C8B-B14F-4D97-AF65-F5344CB8AC3E}">
        <p14:creationId xmlns:p14="http://schemas.microsoft.com/office/powerpoint/2010/main" val="622726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Capital And Financial Account</a:t>
            </a:r>
            <a:endParaRPr lang="en-US" dirty="0"/>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37013603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671" y="121333"/>
            <a:ext cx="10515600" cy="1325563"/>
          </a:xfrm>
        </p:spPr>
        <p:txBody>
          <a:bodyPr/>
          <a:lstStyle/>
          <a:p>
            <a:r>
              <a:rPr lang="en-US" dirty="0"/>
              <a:t>Capital Account / Financial </a:t>
            </a:r>
            <a:r>
              <a:rPr lang="en-US" dirty="0" smtClean="0"/>
              <a:t>Account</a:t>
            </a:r>
            <a:endParaRPr lang="en-US" dirty="0"/>
          </a:p>
        </p:txBody>
      </p:sp>
      <p:sp>
        <p:nvSpPr>
          <p:cNvPr id="3" name="Content Placeholder 2"/>
          <p:cNvSpPr>
            <a:spLocks noGrp="1"/>
          </p:cNvSpPr>
          <p:nvPr>
            <p:ph idx="1"/>
          </p:nvPr>
        </p:nvSpPr>
        <p:spPr>
          <a:xfrm>
            <a:off x="275303" y="3589542"/>
            <a:ext cx="5370567" cy="3145555"/>
          </a:xfrm>
          <a:solidFill>
            <a:schemeClr val="accent1">
              <a:lumMod val="20000"/>
              <a:lumOff val="80000"/>
            </a:schemeClr>
          </a:solidFill>
        </p:spPr>
        <p:txBody>
          <a:bodyPr>
            <a:normAutofit fontScale="92500" lnSpcReduction="10000"/>
          </a:bodyPr>
          <a:lstStyle/>
          <a:p>
            <a:pPr>
              <a:buFont typeface="Wingdings" panose="05000000000000000000" pitchFamily="2" charset="2"/>
              <a:buChar char="q"/>
            </a:pPr>
            <a:r>
              <a:rPr lang="en-US" dirty="0" smtClean="0">
                <a:solidFill>
                  <a:srgbClr val="00B050"/>
                </a:solidFill>
              </a:rPr>
              <a:t>Net Real </a:t>
            </a:r>
            <a:r>
              <a:rPr lang="en-US" dirty="0">
                <a:solidFill>
                  <a:srgbClr val="00B050"/>
                </a:solidFill>
              </a:rPr>
              <a:t>Investments</a:t>
            </a:r>
          </a:p>
          <a:p>
            <a:pPr lvl="1"/>
            <a:r>
              <a:rPr lang="en-US" dirty="0">
                <a:solidFill>
                  <a:srgbClr val="00B0F0"/>
                </a:solidFill>
              </a:rPr>
              <a:t>Foreign Direct Investment </a:t>
            </a:r>
            <a:r>
              <a:rPr lang="en-US" dirty="0"/>
              <a:t>(</a:t>
            </a:r>
            <a:r>
              <a:rPr lang="en-US" dirty="0" err="1"/>
              <a:t>eg</a:t>
            </a:r>
            <a:r>
              <a:rPr lang="en-US" dirty="0"/>
              <a:t>. factories, retail </a:t>
            </a:r>
            <a:r>
              <a:rPr lang="en-US" dirty="0" smtClean="0"/>
              <a:t>stores which are owned by the foreign company but operated locally)</a:t>
            </a:r>
          </a:p>
          <a:p>
            <a:pPr lvl="1"/>
            <a:r>
              <a:rPr lang="en-US" dirty="0" smtClean="0">
                <a:solidFill>
                  <a:srgbClr val="00B0F0"/>
                </a:solidFill>
              </a:rPr>
              <a:t>Land</a:t>
            </a:r>
            <a:r>
              <a:rPr lang="en-US" dirty="0" smtClean="0"/>
              <a:t> (</a:t>
            </a:r>
            <a:r>
              <a:rPr lang="en-US" dirty="0" err="1" smtClean="0"/>
              <a:t>eg</a:t>
            </a:r>
            <a:r>
              <a:rPr lang="en-US" dirty="0" smtClean="0"/>
              <a:t>. A wealthy US family buys property in Mexico)</a:t>
            </a:r>
            <a:endParaRPr lang="en-US" dirty="0"/>
          </a:p>
          <a:p>
            <a:pPr lvl="1"/>
            <a:r>
              <a:rPr lang="en-US" dirty="0">
                <a:solidFill>
                  <a:srgbClr val="00B0F0"/>
                </a:solidFill>
              </a:rPr>
              <a:t>Property and </a:t>
            </a:r>
            <a:r>
              <a:rPr lang="en-US" dirty="0" smtClean="0">
                <a:solidFill>
                  <a:srgbClr val="00B0F0"/>
                </a:solidFill>
              </a:rPr>
              <a:t>Equipment </a:t>
            </a:r>
            <a:r>
              <a:rPr lang="en-US" dirty="0" smtClean="0"/>
              <a:t>(</a:t>
            </a:r>
            <a:r>
              <a:rPr lang="en-US" dirty="0" err="1" smtClean="0"/>
              <a:t>eg</a:t>
            </a:r>
            <a:r>
              <a:rPr lang="en-US" dirty="0" smtClean="0"/>
              <a:t>. A businessperson buys trucks which he rents to a delivery company.)</a:t>
            </a:r>
            <a:endParaRPr lang="en-US" dirty="0"/>
          </a:p>
        </p:txBody>
      </p:sp>
      <p:pic>
        <p:nvPicPr>
          <p:cNvPr id="4" name="Picture 3"/>
          <p:cNvPicPr>
            <a:picLocks noChangeAspect="1"/>
          </p:cNvPicPr>
          <p:nvPr/>
        </p:nvPicPr>
        <p:blipFill>
          <a:blip r:embed="rId2"/>
          <a:stretch>
            <a:fillRect/>
          </a:stretch>
        </p:blipFill>
        <p:spPr>
          <a:xfrm>
            <a:off x="6171463" y="1659443"/>
            <a:ext cx="2028282" cy="1376596"/>
          </a:xfrm>
          <a:prstGeom prst="rect">
            <a:avLst/>
          </a:prstGeom>
        </p:spPr>
      </p:pic>
      <p:pic>
        <p:nvPicPr>
          <p:cNvPr id="5" name="Picture 4"/>
          <p:cNvPicPr>
            <a:picLocks noChangeAspect="1"/>
          </p:cNvPicPr>
          <p:nvPr/>
        </p:nvPicPr>
        <p:blipFill>
          <a:blip r:embed="rId3"/>
          <a:stretch>
            <a:fillRect/>
          </a:stretch>
        </p:blipFill>
        <p:spPr>
          <a:xfrm>
            <a:off x="5899794" y="4181553"/>
            <a:ext cx="2456941" cy="1290672"/>
          </a:xfrm>
          <a:prstGeom prst="rect">
            <a:avLst/>
          </a:prstGeom>
        </p:spPr>
      </p:pic>
      <p:pic>
        <p:nvPicPr>
          <p:cNvPr id="7" name="Picture 6"/>
          <p:cNvPicPr>
            <a:picLocks noChangeAspect="1"/>
          </p:cNvPicPr>
          <p:nvPr/>
        </p:nvPicPr>
        <p:blipFill>
          <a:blip r:embed="rId4"/>
          <a:stretch>
            <a:fillRect/>
          </a:stretch>
        </p:blipFill>
        <p:spPr>
          <a:xfrm>
            <a:off x="8356735" y="1548003"/>
            <a:ext cx="2300971" cy="1450046"/>
          </a:xfrm>
          <a:prstGeom prst="rect">
            <a:avLst/>
          </a:prstGeom>
        </p:spPr>
      </p:pic>
      <p:pic>
        <p:nvPicPr>
          <p:cNvPr id="8" name="Picture 7"/>
          <p:cNvPicPr>
            <a:picLocks noChangeAspect="1"/>
          </p:cNvPicPr>
          <p:nvPr/>
        </p:nvPicPr>
        <p:blipFill>
          <a:blip r:embed="rId5"/>
          <a:stretch>
            <a:fillRect/>
          </a:stretch>
        </p:blipFill>
        <p:spPr>
          <a:xfrm>
            <a:off x="8400873" y="121333"/>
            <a:ext cx="2106743" cy="1078537"/>
          </a:xfrm>
          <a:prstGeom prst="rect">
            <a:avLst/>
          </a:prstGeom>
        </p:spPr>
      </p:pic>
      <p:sp>
        <p:nvSpPr>
          <p:cNvPr id="9" name="Rectangle 8"/>
          <p:cNvSpPr/>
          <p:nvPr/>
        </p:nvSpPr>
        <p:spPr>
          <a:xfrm>
            <a:off x="275303" y="1078537"/>
            <a:ext cx="6096000" cy="923330"/>
          </a:xfrm>
          <a:prstGeom prst="rect">
            <a:avLst/>
          </a:prstGeom>
        </p:spPr>
        <p:txBody>
          <a:bodyPr>
            <a:spAutoFit/>
          </a:bodyPr>
          <a:lstStyle/>
          <a:p>
            <a:r>
              <a:rPr lang="en-US" dirty="0"/>
              <a:t>The </a:t>
            </a:r>
            <a:r>
              <a:rPr lang="en-US" dirty="0">
                <a:solidFill>
                  <a:srgbClr val="00B0F0"/>
                </a:solidFill>
              </a:rPr>
              <a:t>capital account </a:t>
            </a:r>
            <a:r>
              <a:rPr lang="en-US" dirty="0"/>
              <a:t>represents </a:t>
            </a:r>
            <a:r>
              <a:rPr lang="en-US" dirty="0" smtClean="0"/>
              <a:t>the </a:t>
            </a:r>
            <a:r>
              <a:rPr lang="en-US" dirty="0" smtClean="0">
                <a:solidFill>
                  <a:srgbClr val="00B0F0"/>
                </a:solidFill>
              </a:rPr>
              <a:t>balance of investment</a:t>
            </a:r>
            <a:r>
              <a:rPr lang="en-US" dirty="0" smtClean="0"/>
              <a:t>. Investment can take many forms, including financial asset investment and investment in non-financial assets.</a:t>
            </a:r>
            <a:endParaRPr lang="en-US" dirty="0"/>
          </a:p>
        </p:txBody>
      </p:sp>
      <p:sp>
        <p:nvSpPr>
          <p:cNvPr id="10" name="Rectangle 9"/>
          <p:cNvSpPr/>
          <p:nvPr/>
        </p:nvSpPr>
        <p:spPr>
          <a:xfrm>
            <a:off x="373626" y="2056710"/>
            <a:ext cx="5034116" cy="1384995"/>
          </a:xfrm>
          <a:prstGeom prst="rect">
            <a:avLst/>
          </a:prstGeom>
          <a:solidFill>
            <a:schemeClr val="accent2">
              <a:lumMod val="20000"/>
              <a:lumOff val="80000"/>
            </a:schemeClr>
          </a:solidFill>
        </p:spPr>
        <p:txBody>
          <a:bodyPr wrap="square">
            <a:spAutoFit/>
          </a:bodyPr>
          <a:lstStyle/>
          <a:p>
            <a:pPr>
              <a:buFont typeface="Wingdings" panose="05000000000000000000" pitchFamily="2" charset="2"/>
              <a:buChar char="q"/>
            </a:pPr>
            <a:r>
              <a:rPr lang="en-US" sz="2800" dirty="0" smtClean="0">
                <a:solidFill>
                  <a:srgbClr val="00B050"/>
                </a:solidFill>
              </a:rPr>
              <a:t>Net Financial</a:t>
            </a:r>
            <a:r>
              <a:rPr lang="en-US" sz="2800" dirty="0" smtClean="0"/>
              <a:t> </a:t>
            </a:r>
            <a:r>
              <a:rPr lang="en-US" sz="2800" dirty="0">
                <a:solidFill>
                  <a:srgbClr val="00B050"/>
                </a:solidFill>
              </a:rPr>
              <a:t>Investments</a:t>
            </a:r>
          </a:p>
          <a:p>
            <a:pPr lvl="1"/>
            <a:r>
              <a:rPr lang="en-US" sz="2800" dirty="0">
                <a:solidFill>
                  <a:srgbClr val="00B0F0"/>
                </a:solidFill>
              </a:rPr>
              <a:t>Stocks</a:t>
            </a:r>
            <a:r>
              <a:rPr lang="en-US" sz="2800" dirty="0"/>
              <a:t>, </a:t>
            </a:r>
            <a:r>
              <a:rPr lang="en-US" sz="2800" dirty="0">
                <a:solidFill>
                  <a:srgbClr val="00B0F0"/>
                </a:solidFill>
              </a:rPr>
              <a:t>Bonds</a:t>
            </a:r>
            <a:r>
              <a:rPr lang="en-US" sz="2800" dirty="0"/>
              <a:t>, Other financial assets</a:t>
            </a:r>
          </a:p>
        </p:txBody>
      </p:sp>
      <p:sp>
        <p:nvSpPr>
          <p:cNvPr id="11" name="TextBox 10"/>
          <p:cNvSpPr txBox="1"/>
          <p:nvPr/>
        </p:nvSpPr>
        <p:spPr>
          <a:xfrm>
            <a:off x="5899794" y="5565531"/>
            <a:ext cx="2382560" cy="954107"/>
          </a:xfrm>
          <a:prstGeom prst="rect">
            <a:avLst/>
          </a:prstGeom>
          <a:noFill/>
        </p:spPr>
        <p:txBody>
          <a:bodyPr wrap="square" rtlCol="0">
            <a:spAutoFit/>
          </a:bodyPr>
          <a:lstStyle/>
          <a:p>
            <a:r>
              <a:rPr lang="en-US" sz="1400" dirty="0" smtClean="0"/>
              <a:t>Nike </a:t>
            </a:r>
            <a:r>
              <a:rPr lang="en-US" sz="1400" dirty="0" err="1" smtClean="0"/>
              <a:t>Inc</a:t>
            </a:r>
            <a:r>
              <a:rPr lang="en-US" sz="1400" dirty="0" smtClean="0"/>
              <a:t> using its own money (financial capital) to open up its own store is an example of Foreign Direct Investment FDI</a:t>
            </a:r>
            <a:endParaRPr lang="en-US" sz="1400" dirty="0"/>
          </a:p>
        </p:txBody>
      </p:sp>
      <p:pic>
        <p:nvPicPr>
          <p:cNvPr id="12" name="Picture 11"/>
          <p:cNvPicPr>
            <a:picLocks noChangeAspect="1"/>
          </p:cNvPicPr>
          <p:nvPr/>
        </p:nvPicPr>
        <p:blipFill>
          <a:blip r:embed="rId6"/>
          <a:stretch>
            <a:fillRect/>
          </a:stretch>
        </p:blipFill>
        <p:spPr>
          <a:xfrm>
            <a:off x="8673248" y="4022639"/>
            <a:ext cx="2252622" cy="1542891"/>
          </a:xfrm>
          <a:prstGeom prst="rect">
            <a:avLst/>
          </a:prstGeom>
        </p:spPr>
      </p:pic>
      <p:sp>
        <p:nvSpPr>
          <p:cNvPr id="13" name="TextBox 12"/>
          <p:cNvSpPr txBox="1"/>
          <p:nvPr/>
        </p:nvSpPr>
        <p:spPr>
          <a:xfrm>
            <a:off x="8935063" y="5565530"/>
            <a:ext cx="2774337" cy="954107"/>
          </a:xfrm>
          <a:prstGeom prst="rect">
            <a:avLst/>
          </a:prstGeom>
          <a:noFill/>
        </p:spPr>
        <p:txBody>
          <a:bodyPr wrap="square" rtlCol="0">
            <a:spAutoFit/>
          </a:bodyPr>
          <a:lstStyle/>
          <a:p>
            <a:r>
              <a:rPr lang="en-US" sz="1400" dirty="0" smtClean="0"/>
              <a:t>A foreign owned mining company would need to invest in equipment and machinery which would be a real investment inflow. </a:t>
            </a:r>
            <a:endParaRPr lang="en-US" sz="1400" dirty="0"/>
          </a:p>
        </p:txBody>
      </p:sp>
      <p:sp>
        <p:nvSpPr>
          <p:cNvPr id="14" name="TextBox 13"/>
          <p:cNvSpPr txBox="1"/>
          <p:nvPr/>
        </p:nvSpPr>
        <p:spPr>
          <a:xfrm>
            <a:off x="7286521" y="3036039"/>
            <a:ext cx="2773454" cy="738664"/>
          </a:xfrm>
          <a:prstGeom prst="rect">
            <a:avLst/>
          </a:prstGeom>
          <a:noFill/>
        </p:spPr>
        <p:txBody>
          <a:bodyPr wrap="square" rtlCol="0">
            <a:spAutoFit/>
          </a:bodyPr>
          <a:lstStyle/>
          <a:p>
            <a:r>
              <a:rPr lang="en-US" sz="1400" dirty="0" smtClean="0"/>
              <a:t>Buying and selling of stocks and bonds would move money in and out of the country.</a:t>
            </a:r>
            <a:endParaRPr lang="en-US" sz="1400" dirty="0"/>
          </a:p>
        </p:txBody>
      </p:sp>
      <p:sp>
        <p:nvSpPr>
          <p:cNvPr id="15" name="Rectangle 14"/>
          <p:cNvSpPr/>
          <p:nvPr/>
        </p:nvSpPr>
        <p:spPr>
          <a:xfrm>
            <a:off x="8510740" y="215387"/>
            <a:ext cx="3311160" cy="1107996"/>
          </a:xfrm>
          <a:prstGeom prst="rect">
            <a:avLst/>
          </a:prstGeom>
          <a:solidFill>
            <a:srgbClr val="FFFF00"/>
          </a:solidFill>
        </p:spPr>
        <p:txBody>
          <a:bodyPr wrap="square">
            <a:spAutoFit/>
          </a:bodyPr>
          <a:lstStyle/>
          <a:p>
            <a:r>
              <a:rPr lang="en-US" dirty="0">
                <a:solidFill>
                  <a:srgbClr val="FF0000"/>
                </a:solidFill>
              </a:rPr>
              <a:t>Summary</a:t>
            </a:r>
          </a:p>
          <a:p>
            <a:r>
              <a:rPr lang="en-US" sz="1600" dirty="0" smtClean="0">
                <a:solidFill>
                  <a:srgbClr val="FF0000"/>
                </a:solidFill>
              </a:rPr>
              <a:t>The capital and financial account includes financial investments and real investments. </a:t>
            </a:r>
            <a:endParaRPr lang="en-US" sz="1600" dirty="0">
              <a:solidFill>
                <a:srgbClr val="FF0000"/>
              </a:solidFill>
            </a:endParaRPr>
          </a:p>
        </p:txBody>
      </p:sp>
    </p:spTree>
    <p:extLst>
      <p:ext uri="{BB962C8B-B14F-4D97-AF65-F5344CB8AC3E}">
        <p14:creationId xmlns:p14="http://schemas.microsoft.com/office/powerpoint/2010/main" val="4191016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bg/>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10" grpId="0" animBg="1"/>
      <p:bldP spid="11" grpId="0"/>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42606" y="139700"/>
            <a:ext cx="8907894" cy="6423566"/>
          </a:xfrm>
          <a:prstGeom prst="rect">
            <a:avLst/>
          </a:prstGeom>
        </p:spPr>
      </p:pic>
      <p:sp>
        <p:nvSpPr>
          <p:cNvPr id="14" name="TextBox 13"/>
          <p:cNvSpPr txBox="1"/>
          <p:nvPr/>
        </p:nvSpPr>
        <p:spPr>
          <a:xfrm>
            <a:off x="6813619" y="5715298"/>
            <a:ext cx="2717800" cy="830997"/>
          </a:xfrm>
          <a:prstGeom prst="rect">
            <a:avLst/>
          </a:prstGeom>
          <a:noFill/>
        </p:spPr>
        <p:txBody>
          <a:bodyPr wrap="square" rtlCol="0">
            <a:spAutoFit/>
          </a:bodyPr>
          <a:lstStyle/>
          <a:p>
            <a:r>
              <a:rPr lang="en-US" sz="2400" b="1" dirty="0" smtClean="0">
                <a:solidFill>
                  <a:srgbClr val="00B0F0"/>
                </a:solidFill>
              </a:rPr>
              <a:t>Capital/Financial Account </a:t>
            </a:r>
          </a:p>
        </p:txBody>
      </p:sp>
      <p:sp>
        <p:nvSpPr>
          <p:cNvPr id="16" name="Freeform 15"/>
          <p:cNvSpPr/>
          <p:nvPr/>
        </p:nvSpPr>
        <p:spPr>
          <a:xfrm>
            <a:off x="6205780" y="2687637"/>
            <a:ext cx="1685116" cy="673100"/>
          </a:xfrm>
          <a:custGeom>
            <a:avLst/>
            <a:gdLst>
              <a:gd name="connsiteX0" fmla="*/ 1555473 w 1685116"/>
              <a:gd name="connsiteY0" fmla="*/ 63500 h 673100"/>
              <a:gd name="connsiteX1" fmla="*/ 1491973 w 1685116"/>
              <a:gd name="connsiteY1" fmla="*/ 50800 h 673100"/>
              <a:gd name="connsiteX2" fmla="*/ 1352273 w 1685116"/>
              <a:gd name="connsiteY2" fmla="*/ 12700 h 673100"/>
              <a:gd name="connsiteX3" fmla="*/ 1237973 w 1685116"/>
              <a:gd name="connsiteY3" fmla="*/ 0 h 673100"/>
              <a:gd name="connsiteX4" fmla="*/ 564873 w 1685116"/>
              <a:gd name="connsiteY4" fmla="*/ 12700 h 673100"/>
              <a:gd name="connsiteX5" fmla="*/ 450573 w 1685116"/>
              <a:gd name="connsiteY5" fmla="*/ 50800 h 673100"/>
              <a:gd name="connsiteX6" fmla="*/ 336273 w 1685116"/>
              <a:gd name="connsiteY6" fmla="*/ 88900 h 673100"/>
              <a:gd name="connsiteX7" fmla="*/ 221973 w 1685116"/>
              <a:gd name="connsiteY7" fmla="*/ 152400 h 673100"/>
              <a:gd name="connsiteX8" fmla="*/ 145773 w 1685116"/>
              <a:gd name="connsiteY8" fmla="*/ 203200 h 673100"/>
              <a:gd name="connsiteX9" fmla="*/ 107673 w 1685116"/>
              <a:gd name="connsiteY9" fmla="*/ 241300 h 673100"/>
              <a:gd name="connsiteX10" fmla="*/ 31473 w 1685116"/>
              <a:gd name="connsiteY10" fmla="*/ 304800 h 673100"/>
              <a:gd name="connsiteX11" fmla="*/ 18773 w 1685116"/>
              <a:gd name="connsiteY11" fmla="*/ 342900 h 673100"/>
              <a:gd name="connsiteX12" fmla="*/ 18773 w 1685116"/>
              <a:gd name="connsiteY12" fmla="*/ 609600 h 673100"/>
              <a:gd name="connsiteX13" fmla="*/ 44173 w 1685116"/>
              <a:gd name="connsiteY13" fmla="*/ 647700 h 673100"/>
              <a:gd name="connsiteX14" fmla="*/ 82273 w 1685116"/>
              <a:gd name="connsiteY14" fmla="*/ 673100 h 673100"/>
              <a:gd name="connsiteX15" fmla="*/ 1517373 w 1685116"/>
              <a:gd name="connsiteY15" fmla="*/ 660400 h 673100"/>
              <a:gd name="connsiteX16" fmla="*/ 1555473 w 1685116"/>
              <a:gd name="connsiteY16" fmla="*/ 647700 h 673100"/>
              <a:gd name="connsiteX17" fmla="*/ 1606273 w 1685116"/>
              <a:gd name="connsiteY17" fmla="*/ 622300 h 673100"/>
              <a:gd name="connsiteX18" fmla="*/ 1657073 w 1685116"/>
              <a:gd name="connsiteY18" fmla="*/ 508000 h 673100"/>
              <a:gd name="connsiteX19" fmla="*/ 1593573 w 1685116"/>
              <a:gd name="connsiteY19" fmla="*/ 139700 h 673100"/>
              <a:gd name="connsiteX20" fmla="*/ 1555473 w 1685116"/>
              <a:gd name="connsiteY20" fmla="*/ 139700 h 67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85116" h="673100">
                <a:moveTo>
                  <a:pt x="1555473" y="63500"/>
                </a:moveTo>
                <a:cubicBezTo>
                  <a:pt x="1534306" y="59267"/>
                  <a:pt x="1512914" y="56035"/>
                  <a:pt x="1491973" y="50800"/>
                </a:cubicBezTo>
                <a:cubicBezTo>
                  <a:pt x="1383984" y="23803"/>
                  <a:pt x="1562747" y="49843"/>
                  <a:pt x="1352273" y="12700"/>
                </a:cubicBezTo>
                <a:cubicBezTo>
                  <a:pt x="1314522" y="6038"/>
                  <a:pt x="1276073" y="4233"/>
                  <a:pt x="1237973" y="0"/>
                </a:cubicBezTo>
                <a:lnTo>
                  <a:pt x="564873" y="12700"/>
                </a:lnTo>
                <a:cubicBezTo>
                  <a:pt x="505109" y="14761"/>
                  <a:pt x="501121" y="28334"/>
                  <a:pt x="450573" y="50800"/>
                </a:cubicBezTo>
                <a:cubicBezTo>
                  <a:pt x="389085" y="78128"/>
                  <a:pt x="395241" y="74158"/>
                  <a:pt x="336273" y="88900"/>
                </a:cubicBezTo>
                <a:cubicBezTo>
                  <a:pt x="248934" y="147126"/>
                  <a:pt x="289033" y="130047"/>
                  <a:pt x="221973" y="152400"/>
                </a:cubicBezTo>
                <a:cubicBezTo>
                  <a:pt x="100430" y="273943"/>
                  <a:pt x="256051" y="129682"/>
                  <a:pt x="145773" y="203200"/>
                </a:cubicBezTo>
                <a:cubicBezTo>
                  <a:pt x="130829" y="213163"/>
                  <a:pt x="121471" y="229802"/>
                  <a:pt x="107673" y="241300"/>
                </a:cubicBezTo>
                <a:cubicBezTo>
                  <a:pt x="1585" y="329707"/>
                  <a:pt x="142783" y="193490"/>
                  <a:pt x="31473" y="304800"/>
                </a:cubicBezTo>
                <a:cubicBezTo>
                  <a:pt x="27240" y="317500"/>
                  <a:pt x="22451" y="330028"/>
                  <a:pt x="18773" y="342900"/>
                </a:cubicBezTo>
                <a:cubicBezTo>
                  <a:pt x="-9519" y="441921"/>
                  <a:pt x="-2771" y="465976"/>
                  <a:pt x="18773" y="609600"/>
                </a:cubicBezTo>
                <a:cubicBezTo>
                  <a:pt x="21037" y="624695"/>
                  <a:pt x="33380" y="636907"/>
                  <a:pt x="44173" y="647700"/>
                </a:cubicBezTo>
                <a:cubicBezTo>
                  <a:pt x="54966" y="658493"/>
                  <a:pt x="69573" y="664633"/>
                  <a:pt x="82273" y="673100"/>
                </a:cubicBezTo>
                <a:lnTo>
                  <a:pt x="1517373" y="660400"/>
                </a:lnTo>
                <a:cubicBezTo>
                  <a:pt x="1530758" y="660169"/>
                  <a:pt x="1543168" y="652973"/>
                  <a:pt x="1555473" y="647700"/>
                </a:cubicBezTo>
                <a:cubicBezTo>
                  <a:pt x="1572874" y="640242"/>
                  <a:pt x="1589340" y="630767"/>
                  <a:pt x="1606273" y="622300"/>
                </a:cubicBezTo>
                <a:cubicBezTo>
                  <a:pt x="1636500" y="531620"/>
                  <a:pt x="1616821" y="568377"/>
                  <a:pt x="1657073" y="508000"/>
                </a:cubicBezTo>
                <a:cubicBezTo>
                  <a:pt x="1648085" y="256339"/>
                  <a:pt x="1758803" y="163304"/>
                  <a:pt x="1593573" y="139700"/>
                </a:cubicBezTo>
                <a:cubicBezTo>
                  <a:pt x="1581001" y="137904"/>
                  <a:pt x="1568173" y="139700"/>
                  <a:pt x="1555473" y="139700"/>
                </a:cubicBezTo>
              </a:path>
            </a:pathLst>
          </a:custGeom>
          <a:solidFill>
            <a:srgbClr val="00B0F0">
              <a:alpha val="46000"/>
            </a:srgb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652337" y="4070420"/>
            <a:ext cx="1685116" cy="673100"/>
          </a:xfrm>
          <a:custGeom>
            <a:avLst/>
            <a:gdLst>
              <a:gd name="connsiteX0" fmla="*/ 1555473 w 1685116"/>
              <a:gd name="connsiteY0" fmla="*/ 63500 h 673100"/>
              <a:gd name="connsiteX1" fmla="*/ 1491973 w 1685116"/>
              <a:gd name="connsiteY1" fmla="*/ 50800 h 673100"/>
              <a:gd name="connsiteX2" fmla="*/ 1352273 w 1685116"/>
              <a:gd name="connsiteY2" fmla="*/ 12700 h 673100"/>
              <a:gd name="connsiteX3" fmla="*/ 1237973 w 1685116"/>
              <a:gd name="connsiteY3" fmla="*/ 0 h 673100"/>
              <a:gd name="connsiteX4" fmla="*/ 564873 w 1685116"/>
              <a:gd name="connsiteY4" fmla="*/ 12700 h 673100"/>
              <a:gd name="connsiteX5" fmla="*/ 450573 w 1685116"/>
              <a:gd name="connsiteY5" fmla="*/ 50800 h 673100"/>
              <a:gd name="connsiteX6" fmla="*/ 336273 w 1685116"/>
              <a:gd name="connsiteY6" fmla="*/ 88900 h 673100"/>
              <a:gd name="connsiteX7" fmla="*/ 221973 w 1685116"/>
              <a:gd name="connsiteY7" fmla="*/ 152400 h 673100"/>
              <a:gd name="connsiteX8" fmla="*/ 145773 w 1685116"/>
              <a:gd name="connsiteY8" fmla="*/ 203200 h 673100"/>
              <a:gd name="connsiteX9" fmla="*/ 107673 w 1685116"/>
              <a:gd name="connsiteY9" fmla="*/ 241300 h 673100"/>
              <a:gd name="connsiteX10" fmla="*/ 31473 w 1685116"/>
              <a:gd name="connsiteY10" fmla="*/ 304800 h 673100"/>
              <a:gd name="connsiteX11" fmla="*/ 18773 w 1685116"/>
              <a:gd name="connsiteY11" fmla="*/ 342900 h 673100"/>
              <a:gd name="connsiteX12" fmla="*/ 18773 w 1685116"/>
              <a:gd name="connsiteY12" fmla="*/ 609600 h 673100"/>
              <a:gd name="connsiteX13" fmla="*/ 44173 w 1685116"/>
              <a:gd name="connsiteY13" fmla="*/ 647700 h 673100"/>
              <a:gd name="connsiteX14" fmla="*/ 82273 w 1685116"/>
              <a:gd name="connsiteY14" fmla="*/ 673100 h 673100"/>
              <a:gd name="connsiteX15" fmla="*/ 1517373 w 1685116"/>
              <a:gd name="connsiteY15" fmla="*/ 660400 h 673100"/>
              <a:gd name="connsiteX16" fmla="*/ 1555473 w 1685116"/>
              <a:gd name="connsiteY16" fmla="*/ 647700 h 673100"/>
              <a:gd name="connsiteX17" fmla="*/ 1606273 w 1685116"/>
              <a:gd name="connsiteY17" fmla="*/ 622300 h 673100"/>
              <a:gd name="connsiteX18" fmla="*/ 1657073 w 1685116"/>
              <a:gd name="connsiteY18" fmla="*/ 508000 h 673100"/>
              <a:gd name="connsiteX19" fmla="*/ 1593573 w 1685116"/>
              <a:gd name="connsiteY19" fmla="*/ 139700 h 673100"/>
              <a:gd name="connsiteX20" fmla="*/ 1555473 w 1685116"/>
              <a:gd name="connsiteY20" fmla="*/ 139700 h 67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85116" h="673100">
                <a:moveTo>
                  <a:pt x="1555473" y="63500"/>
                </a:moveTo>
                <a:cubicBezTo>
                  <a:pt x="1534306" y="59267"/>
                  <a:pt x="1512914" y="56035"/>
                  <a:pt x="1491973" y="50800"/>
                </a:cubicBezTo>
                <a:cubicBezTo>
                  <a:pt x="1383984" y="23803"/>
                  <a:pt x="1562747" y="49843"/>
                  <a:pt x="1352273" y="12700"/>
                </a:cubicBezTo>
                <a:cubicBezTo>
                  <a:pt x="1314522" y="6038"/>
                  <a:pt x="1276073" y="4233"/>
                  <a:pt x="1237973" y="0"/>
                </a:cubicBezTo>
                <a:lnTo>
                  <a:pt x="564873" y="12700"/>
                </a:lnTo>
                <a:cubicBezTo>
                  <a:pt x="505109" y="14761"/>
                  <a:pt x="501121" y="28334"/>
                  <a:pt x="450573" y="50800"/>
                </a:cubicBezTo>
                <a:cubicBezTo>
                  <a:pt x="389085" y="78128"/>
                  <a:pt x="395241" y="74158"/>
                  <a:pt x="336273" y="88900"/>
                </a:cubicBezTo>
                <a:cubicBezTo>
                  <a:pt x="248934" y="147126"/>
                  <a:pt x="289033" y="130047"/>
                  <a:pt x="221973" y="152400"/>
                </a:cubicBezTo>
                <a:cubicBezTo>
                  <a:pt x="100430" y="273943"/>
                  <a:pt x="256051" y="129682"/>
                  <a:pt x="145773" y="203200"/>
                </a:cubicBezTo>
                <a:cubicBezTo>
                  <a:pt x="130829" y="213163"/>
                  <a:pt x="121471" y="229802"/>
                  <a:pt x="107673" y="241300"/>
                </a:cubicBezTo>
                <a:cubicBezTo>
                  <a:pt x="1585" y="329707"/>
                  <a:pt x="142783" y="193490"/>
                  <a:pt x="31473" y="304800"/>
                </a:cubicBezTo>
                <a:cubicBezTo>
                  <a:pt x="27240" y="317500"/>
                  <a:pt x="22451" y="330028"/>
                  <a:pt x="18773" y="342900"/>
                </a:cubicBezTo>
                <a:cubicBezTo>
                  <a:pt x="-9519" y="441921"/>
                  <a:pt x="-2771" y="465976"/>
                  <a:pt x="18773" y="609600"/>
                </a:cubicBezTo>
                <a:cubicBezTo>
                  <a:pt x="21037" y="624695"/>
                  <a:pt x="33380" y="636907"/>
                  <a:pt x="44173" y="647700"/>
                </a:cubicBezTo>
                <a:cubicBezTo>
                  <a:pt x="54966" y="658493"/>
                  <a:pt x="69573" y="664633"/>
                  <a:pt x="82273" y="673100"/>
                </a:cubicBezTo>
                <a:lnTo>
                  <a:pt x="1517373" y="660400"/>
                </a:lnTo>
                <a:cubicBezTo>
                  <a:pt x="1530758" y="660169"/>
                  <a:pt x="1543168" y="652973"/>
                  <a:pt x="1555473" y="647700"/>
                </a:cubicBezTo>
                <a:cubicBezTo>
                  <a:pt x="1572874" y="640242"/>
                  <a:pt x="1589340" y="630767"/>
                  <a:pt x="1606273" y="622300"/>
                </a:cubicBezTo>
                <a:cubicBezTo>
                  <a:pt x="1636500" y="531620"/>
                  <a:pt x="1616821" y="568377"/>
                  <a:pt x="1657073" y="508000"/>
                </a:cubicBezTo>
                <a:cubicBezTo>
                  <a:pt x="1648085" y="256339"/>
                  <a:pt x="1758803" y="163304"/>
                  <a:pt x="1593573" y="139700"/>
                </a:cubicBezTo>
                <a:cubicBezTo>
                  <a:pt x="1581001" y="137904"/>
                  <a:pt x="1568173" y="139700"/>
                  <a:pt x="1555473" y="139700"/>
                </a:cubicBezTo>
              </a:path>
            </a:pathLst>
          </a:custGeom>
          <a:solidFill>
            <a:srgbClr val="00B0F0">
              <a:alpha val="46000"/>
            </a:srgb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stretch>
            <a:fillRect/>
          </a:stretch>
        </p:blipFill>
        <p:spPr>
          <a:xfrm>
            <a:off x="1528109" y="237827"/>
            <a:ext cx="779922" cy="568418"/>
          </a:xfrm>
          <a:prstGeom prst="rect">
            <a:avLst/>
          </a:prstGeom>
        </p:spPr>
      </p:pic>
      <p:sp>
        <p:nvSpPr>
          <p:cNvPr id="2" name="Title 1"/>
          <p:cNvSpPr>
            <a:spLocks noGrp="1"/>
          </p:cNvSpPr>
          <p:nvPr>
            <p:ph type="title"/>
          </p:nvPr>
        </p:nvSpPr>
        <p:spPr>
          <a:xfrm>
            <a:off x="219808" y="365126"/>
            <a:ext cx="2154115" cy="1191112"/>
          </a:xfrm>
          <a:solidFill>
            <a:schemeClr val="bg1"/>
          </a:solidFill>
        </p:spPr>
        <p:txBody>
          <a:bodyPr>
            <a:noAutofit/>
          </a:bodyPr>
          <a:lstStyle/>
          <a:p>
            <a:r>
              <a:rPr lang="en-US" sz="2400" dirty="0" smtClean="0"/>
              <a:t>Capital Account and the circular flow</a:t>
            </a:r>
            <a:endParaRPr lang="en-US" sz="2400" dirty="0"/>
          </a:p>
        </p:txBody>
      </p:sp>
    </p:spTree>
    <p:extLst>
      <p:ext uri="{BB962C8B-B14F-4D97-AF65-F5344CB8AC3E}">
        <p14:creationId xmlns:p14="http://schemas.microsoft.com/office/powerpoint/2010/main" val="32359558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092" y="171694"/>
            <a:ext cx="8683869" cy="663575"/>
          </a:xfrm>
        </p:spPr>
        <p:txBody>
          <a:bodyPr>
            <a:normAutofit fontScale="90000"/>
          </a:bodyPr>
          <a:lstStyle/>
          <a:p>
            <a:r>
              <a:rPr lang="en-US" dirty="0" smtClean="0"/>
              <a:t>Capital and Financial Account (CFA) Balance</a:t>
            </a:r>
            <a:endParaRPr lang="en-US" dirty="0"/>
          </a:p>
        </p:txBody>
      </p:sp>
      <p:sp>
        <p:nvSpPr>
          <p:cNvPr id="7" name="Content Placeholder 6"/>
          <p:cNvSpPr>
            <a:spLocks noGrp="1"/>
          </p:cNvSpPr>
          <p:nvPr>
            <p:ph idx="1"/>
          </p:nvPr>
        </p:nvSpPr>
        <p:spPr>
          <a:xfrm>
            <a:off x="565639" y="2241566"/>
            <a:ext cx="5333999" cy="4308704"/>
          </a:xfrm>
        </p:spPr>
        <p:txBody>
          <a:bodyPr>
            <a:normAutofit/>
          </a:bodyPr>
          <a:lstStyle/>
          <a:p>
            <a:r>
              <a:rPr lang="en-US" sz="3200" b="1" dirty="0"/>
              <a:t>Capital account surplus </a:t>
            </a:r>
            <a:r>
              <a:rPr lang="en-US" sz="3200" dirty="0"/>
              <a:t>- </a:t>
            </a:r>
            <a:r>
              <a:rPr lang="en-US" sz="3200" dirty="0">
                <a:solidFill>
                  <a:srgbClr val="00B050"/>
                </a:solidFill>
              </a:rPr>
              <a:t>more money going into an economy</a:t>
            </a:r>
            <a:r>
              <a:rPr lang="en-US" sz="3200" dirty="0"/>
              <a:t> for assets </a:t>
            </a:r>
            <a:r>
              <a:rPr lang="en-US" sz="3200" dirty="0" err="1"/>
              <a:t>ie</a:t>
            </a:r>
            <a:r>
              <a:rPr lang="en-US" sz="3200" dirty="0"/>
              <a:t>. Financial capital inflow </a:t>
            </a:r>
          </a:p>
          <a:p>
            <a:r>
              <a:rPr lang="en-US" sz="3200" b="1" dirty="0"/>
              <a:t>Capital account deficit </a:t>
            </a:r>
            <a:r>
              <a:rPr lang="en-US" sz="3200" dirty="0"/>
              <a:t>– </a:t>
            </a:r>
            <a:r>
              <a:rPr lang="en-US" sz="3200" dirty="0">
                <a:solidFill>
                  <a:srgbClr val="FF0000"/>
                </a:solidFill>
              </a:rPr>
              <a:t>more money leaving the economy for assets </a:t>
            </a:r>
            <a:r>
              <a:rPr lang="en-US" sz="3200" dirty="0" err="1"/>
              <a:t>ie</a:t>
            </a:r>
            <a:r>
              <a:rPr lang="en-US" sz="3200" dirty="0"/>
              <a:t>. Financial capital outflow</a:t>
            </a:r>
          </a:p>
          <a:p>
            <a:endParaRPr lang="en-US" dirty="0"/>
          </a:p>
        </p:txBody>
      </p:sp>
      <p:sp>
        <p:nvSpPr>
          <p:cNvPr id="3" name="TextBox 2"/>
          <p:cNvSpPr txBox="1"/>
          <p:nvPr/>
        </p:nvSpPr>
        <p:spPr>
          <a:xfrm>
            <a:off x="386862" y="1107831"/>
            <a:ext cx="8730761" cy="830997"/>
          </a:xfrm>
          <a:prstGeom prst="rect">
            <a:avLst/>
          </a:prstGeom>
          <a:noFill/>
        </p:spPr>
        <p:txBody>
          <a:bodyPr wrap="square" rtlCol="0">
            <a:spAutoFit/>
          </a:bodyPr>
          <a:lstStyle/>
          <a:p>
            <a:r>
              <a:rPr lang="en-US" sz="2400" dirty="0" smtClean="0"/>
              <a:t>Just like the current account balance, the Capital Account also has a balance which can be in surplus or deficit. </a:t>
            </a:r>
            <a:endParaRPr lang="en-US" sz="2400" dirty="0"/>
          </a:p>
        </p:txBody>
      </p:sp>
      <p:sp>
        <p:nvSpPr>
          <p:cNvPr id="5" name="Oval 4"/>
          <p:cNvSpPr/>
          <p:nvPr/>
        </p:nvSpPr>
        <p:spPr>
          <a:xfrm>
            <a:off x="6617676" y="1613609"/>
            <a:ext cx="4768362" cy="435842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712319" y="1774632"/>
            <a:ext cx="2479430" cy="707886"/>
          </a:xfrm>
          <a:prstGeom prst="rect">
            <a:avLst/>
          </a:prstGeom>
          <a:noFill/>
        </p:spPr>
        <p:txBody>
          <a:bodyPr wrap="square" rtlCol="0">
            <a:spAutoFit/>
          </a:bodyPr>
          <a:lstStyle/>
          <a:p>
            <a:r>
              <a:rPr lang="en-US" sz="2000" b="1" dirty="0" smtClean="0"/>
              <a:t>Capital Account Balance</a:t>
            </a:r>
            <a:endParaRPr lang="en-US" sz="2000" b="1" dirty="0"/>
          </a:p>
        </p:txBody>
      </p:sp>
      <p:sp>
        <p:nvSpPr>
          <p:cNvPr id="11" name="Oval 10"/>
          <p:cNvSpPr/>
          <p:nvPr/>
        </p:nvSpPr>
        <p:spPr>
          <a:xfrm>
            <a:off x="6638191" y="2611176"/>
            <a:ext cx="2282337" cy="2409232"/>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915151" y="2717593"/>
            <a:ext cx="1395045" cy="646331"/>
          </a:xfrm>
          <a:prstGeom prst="rect">
            <a:avLst/>
          </a:prstGeom>
          <a:noFill/>
        </p:spPr>
        <p:txBody>
          <a:bodyPr wrap="square" rtlCol="0">
            <a:spAutoFit/>
          </a:bodyPr>
          <a:lstStyle/>
          <a:p>
            <a:r>
              <a:rPr lang="en-US" dirty="0" smtClean="0"/>
              <a:t>Net Financial Investments</a:t>
            </a:r>
            <a:endParaRPr lang="en-US" dirty="0"/>
          </a:p>
        </p:txBody>
      </p:sp>
      <p:sp>
        <p:nvSpPr>
          <p:cNvPr id="13" name="TextBox 12"/>
          <p:cNvSpPr txBox="1"/>
          <p:nvPr/>
        </p:nvSpPr>
        <p:spPr>
          <a:xfrm>
            <a:off x="6714392" y="3363924"/>
            <a:ext cx="1925516" cy="1384995"/>
          </a:xfrm>
          <a:prstGeom prst="rect">
            <a:avLst/>
          </a:prstGeom>
          <a:noFill/>
        </p:spPr>
        <p:txBody>
          <a:bodyPr wrap="square" rtlCol="0">
            <a:spAutoFit/>
          </a:bodyPr>
          <a:lstStyle/>
          <a:p>
            <a:pPr marL="285750" indent="-285750">
              <a:buFont typeface="Arial" panose="020B0604020202020204" pitchFamily="34" charset="0"/>
              <a:buChar char="•"/>
            </a:pPr>
            <a:r>
              <a:rPr lang="en-US" sz="1200" dirty="0" smtClean="0"/>
              <a:t>Money into the country (</a:t>
            </a:r>
            <a:r>
              <a:rPr lang="en-US" sz="1200" dirty="0" err="1" smtClean="0"/>
              <a:t>eg</a:t>
            </a:r>
            <a:r>
              <a:rPr lang="en-US" sz="1200" dirty="0" smtClean="0"/>
              <a:t>. Foreign investors buying company stocks in your country)</a:t>
            </a:r>
          </a:p>
          <a:p>
            <a:pPr marL="285750" indent="-285750">
              <a:buFont typeface="Arial" panose="020B0604020202020204" pitchFamily="34" charset="0"/>
              <a:buChar char="•"/>
            </a:pPr>
            <a:r>
              <a:rPr lang="en-US" sz="1200" dirty="0" smtClean="0"/>
              <a:t>Money leaving the country</a:t>
            </a:r>
            <a:endParaRPr lang="en-US" sz="1200" dirty="0"/>
          </a:p>
        </p:txBody>
      </p:sp>
      <p:sp>
        <p:nvSpPr>
          <p:cNvPr id="14" name="Oval 13"/>
          <p:cNvSpPr/>
          <p:nvPr/>
        </p:nvSpPr>
        <p:spPr>
          <a:xfrm>
            <a:off x="9058275" y="2712438"/>
            <a:ext cx="2266948" cy="2238774"/>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9365275" y="3753265"/>
            <a:ext cx="1925516" cy="830997"/>
          </a:xfrm>
          <a:prstGeom prst="rect">
            <a:avLst/>
          </a:prstGeom>
          <a:noFill/>
        </p:spPr>
        <p:txBody>
          <a:bodyPr wrap="square" rtlCol="0">
            <a:spAutoFit/>
          </a:bodyPr>
          <a:lstStyle/>
          <a:p>
            <a:pPr marL="285750" indent="-285750">
              <a:buFont typeface="Arial" panose="020B0604020202020204" pitchFamily="34" charset="0"/>
              <a:buChar char="•"/>
            </a:pPr>
            <a:r>
              <a:rPr lang="en-US" sz="1200" dirty="0" smtClean="0"/>
              <a:t>Investment into the country</a:t>
            </a:r>
          </a:p>
          <a:p>
            <a:pPr marL="285750" indent="-285750">
              <a:buFont typeface="Arial" panose="020B0604020202020204" pitchFamily="34" charset="0"/>
              <a:buChar char="•"/>
            </a:pPr>
            <a:r>
              <a:rPr lang="en-US" sz="1200" dirty="0" smtClean="0"/>
              <a:t>Investment money leaving the country</a:t>
            </a:r>
            <a:endParaRPr lang="en-US" sz="1200" dirty="0"/>
          </a:p>
        </p:txBody>
      </p:sp>
      <p:sp>
        <p:nvSpPr>
          <p:cNvPr id="16" name="TextBox 15"/>
          <p:cNvSpPr txBox="1"/>
          <p:nvPr/>
        </p:nvSpPr>
        <p:spPr>
          <a:xfrm>
            <a:off x="9483236" y="2808260"/>
            <a:ext cx="1417025" cy="646331"/>
          </a:xfrm>
          <a:prstGeom prst="rect">
            <a:avLst/>
          </a:prstGeom>
          <a:noFill/>
        </p:spPr>
        <p:txBody>
          <a:bodyPr wrap="square" rtlCol="0">
            <a:spAutoFit/>
          </a:bodyPr>
          <a:lstStyle/>
          <a:p>
            <a:r>
              <a:rPr lang="en-US" dirty="0" smtClean="0"/>
              <a:t>Net  Real Investment</a:t>
            </a:r>
            <a:endParaRPr lang="en-US" dirty="0"/>
          </a:p>
        </p:txBody>
      </p:sp>
    </p:spTree>
    <p:extLst>
      <p:ext uri="{BB962C8B-B14F-4D97-AF65-F5344CB8AC3E}">
        <p14:creationId xmlns:p14="http://schemas.microsoft.com/office/powerpoint/2010/main" val="15372795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380" y="96638"/>
            <a:ext cx="5836620" cy="1167293"/>
          </a:xfrm>
        </p:spPr>
        <p:txBody>
          <a:bodyPr>
            <a:normAutofit fontScale="90000"/>
          </a:bodyPr>
          <a:lstStyle/>
          <a:p>
            <a:r>
              <a:rPr lang="en-US" dirty="0" smtClean="0"/>
              <a:t>Capital and Financial Account Balance</a:t>
            </a:r>
            <a:endParaRPr lang="en-US" dirty="0"/>
          </a:p>
        </p:txBody>
      </p:sp>
      <p:sp>
        <p:nvSpPr>
          <p:cNvPr id="3" name="Content Placeholder 2"/>
          <p:cNvSpPr>
            <a:spLocks noGrp="1"/>
          </p:cNvSpPr>
          <p:nvPr>
            <p:ph sz="half" idx="1"/>
          </p:nvPr>
        </p:nvSpPr>
        <p:spPr>
          <a:xfrm>
            <a:off x="838200" y="1690688"/>
            <a:ext cx="5052646" cy="2561737"/>
          </a:xfrm>
          <a:solidFill>
            <a:schemeClr val="accent4">
              <a:lumMod val="20000"/>
              <a:lumOff val="80000"/>
            </a:schemeClr>
          </a:solidFill>
        </p:spPr>
        <p:txBody>
          <a:bodyPr>
            <a:normAutofit fontScale="92500" lnSpcReduction="20000"/>
          </a:bodyPr>
          <a:lstStyle/>
          <a:p>
            <a:pPr marL="0" indent="0">
              <a:buNone/>
            </a:pPr>
            <a:r>
              <a:rPr lang="en-US" b="1" dirty="0" smtClean="0"/>
              <a:t>Capital and Financial Account Surplus</a:t>
            </a:r>
          </a:p>
          <a:p>
            <a:r>
              <a:rPr lang="en-US" dirty="0" smtClean="0"/>
              <a:t>More </a:t>
            </a:r>
            <a:r>
              <a:rPr lang="en-US" dirty="0" smtClean="0">
                <a:solidFill>
                  <a:srgbClr val="00B050"/>
                </a:solidFill>
              </a:rPr>
              <a:t>money enters the country</a:t>
            </a:r>
            <a:r>
              <a:rPr lang="en-US" dirty="0" smtClean="0"/>
              <a:t>. </a:t>
            </a:r>
          </a:p>
          <a:p>
            <a:r>
              <a:rPr lang="en-US" dirty="0" smtClean="0"/>
              <a:t>This could mean:</a:t>
            </a:r>
          </a:p>
          <a:p>
            <a:pPr lvl="1"/>
            <a:r>
              <a:rPr lang="en-US" dirty="0" smtClean="0"/>
              <a:t>High value of investment in the local economy by foreigners</a:t>
            </a:r>
          </a:p>
          <a:p>
            <a:pPr lvl="2"/>
            <a:r>
              <a:rPr lang="en-US" dirty="0" smtClean="0"/>
              <a:t>Financial assets</a:t>
            </a:r>
          </a:p>
          <a:p>
            <a:pPr lvl="2"/>
            <a:r>
              <a:rPr lang="en-US" dirty="0" smtClean="0"/>
              <a:t>Real Assets</a:t>
            </a:r>
            <a:endParaRPr lang="en-US" dirty="0"/>
          </a:p>
        </p:txBody>
      </p:sp>
      <p:sp>
        <p:nvSpPr>
          <p:cNvPr id="4" name="Content Placeholder 3"/>
          <p:cNvSpPr>
            <a:spLocks noGrp="1"/>
          </p:cNvSpPr>
          <p:nvPr>
            <p:ph sz="half" idx="2"/>
          </p:nvPr>
        </p:nvSpPr>
        <p:spPr>
          <a:xfrm>
            <a:off x="6096000" y="1690688"/>
            <a:ext cx="5079023" cy="2696674"/>
          </a:xfrm>
          <a:solidFill>
            <a:schemeClr val="bg2"/>
          </a:solidFill>
        </p:spPr>
        <p:txBody>
          <a:bodyPr>
            <a:normAutofit fontScale="92500" lnSpcReduction="20000"/>
          </a:bodyPr>
          <a:lstStyle/>
          <a:p>
            <a:pPr marL="0" indent="0">
              <a:buNone/>
            </a:pPr>
            <a:r>
              <a:rPr lang="en-US" b="1" dirty="0" smtClean="0"/>
              <a:t>Capital and Financial Account Deficit</a:t>
            </a:r>
          </a:p>
          <a:p>
            <a:r>
              <a:rPr lang="en-US" dirty="0" smtClean="0"/>
              <a:t>More </a:t>
            </a:r>
            <a:r>
              <a:rPr lang="en-US" dirty="0" smtClean="0">
                <a:solidFill>
                  <a:srgbClr val="FF0000"/>
                </a:solidFill>
              </a:rPr>
              <a:t>money leaves the country</a:t>
            </a:r>
          </a:p>
          <a:p>
            <a:r>
              <a:rPr lang="en-US" dirty="0" smtClean="0"/>
              <a:t>This could mean:</a:t>
            </a:r>
          </a:p>
          <a:p>
            <a:pPr lvl="1"/>
            <a:r>
              <a:rPr lang="en-US" dirty="0" smtClean="0"/>
              <a:t>High value of investment by locals in foreign countries</a:t>
            </a:r>
          </a:p>
        </p:txBody>
      </p:sp>
      <p:pic>
        <p:nvPicPr>
          <p:cNvPr id="5" name="Picture 4"/>
          <p:cNvPicPr>
            <a:picLocks noChangeAspect="1"/>
          </p:cNvPicPr>
          <p:nvPr/>
        </p:nvPicPr>
        <p:blipFill>
          <a:blip r:embed="rId2"/>
          <a:stretch>
            <a:fillRect/>
          </a:stretch>
        </p:blipFill>
        <p:spPr>
          <a:xfrm>
            <a:off x="2886716" y="4980964"/>
            <a:ext cx="2068215" cy="1877036"/>
          </a:xfrm>
          <a:prstGeom prst="rect">
            <a:avLst/>
          </a:prstGeom>
        </p:spPr>
      </p:pic>
      <p:pic>
        <p:nvPicPr>
          <p:cNvPr id="6" name="Picture 5"/>
          <p:cNvPicPr>
            <a:picLocks noChangeAspect="1"/>
          </p:cNvPicPr>
          <p:nvPr/>
        </p:nvPicPr>
        <p:blipFill>
          <a:blip r:embed="rId3"/>
          <a:stretch>
            <a:fillRect/>
          </a:stretch>
        </p:blipFill>
        <p:spPr>
          <a:xfrm>
            <a:off x="892573" y="5659520"/>
            <a:ext cx="1454321" cy="610540"/>
          </a:xfrm>
          <a:prstGeom prst="rect">
            <a:avLst/>
          </a:prstGeom>
        </p:spPr>
      </p:pic>
      <p:sp>
        <p:nvSpPr>
          <p:cNvPr id="7" name="Curved Down Arrow 6"/>
          <p:cNvSpPr/>
          <p:nvPr/>
        </p:nvSpPr>
        <p:spPr>
          <a:xfrm>
            <a:off x="2346894" y="4854589"/>
            <a:ext cx="1399425" cy="96322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 name="Content Placeholder 7"/>
          <p:cNvPicPr>
            <a:picLocks noChangeAspect="1"/>
          </p:cNvPicPr>
          <p:nvPr/>
        </p:nvPicPr>
        <p:blipFill>
          <a:blip r:embed="rId3"/>
          <a:stretch>
            <a:fillRect/>
          </a:stretch>
        </p:blipFill>
        <p:spPr>
          <a:xfrm>
            <a:off x="9898825" y="5271248"/>
            <a:ext cx="1454321" cy="610540"/>
          </a:xfrm>
          <a:prstGeom prst="rect">
            <a:avLst/>
          </a:prstGeom>
        </p:spPr>
      </p:pic>
      <p:pic>
        <p:nvPicPr>
          <p:cNvPr id="10" name="Picture 9"/>
          <p:cNvPicPr>
            <a:picLocks noChangeAspect="1"/>
          </p:cNvPicPr>
          <p:nvPr/>
        </p:nvPicPr>
        <p:blipFill>
          <a:blip r:embed="rId2"/>
          <a:stretch>
            <a:fillRect/>
          </a:stretch>
        </p:blipFill>
        <p:spPr>
          <a:xfrm>
            <a:off x="7610359" y="4718743"/>
            <a:ext cx="2068215" cy="1877036"/>
          </a:xfrm>
          <a:prstGeom prst="rect">
            <a:avLst/>
          </a:prstGeom>
        </p:spPr>
      </p:pic>
      <p:sp>
        <p:nvSpPr>
          <p:cNvPr id="8" name="Curved Down Arrow 7"/>
          <p:cNvSpPr/>
          <p:nvPr/>
        </p:nvSpPr>
        <p:spPr>
          <a:xfrm>
            <a:off x="8800632" y="4372977"/>
            <a:ext cx="1276315" cy="96322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p:cNvSpPr txBox="1"/>
          <p:nvPr/>
        </p:nvSpPr>
        <p:spPr>
          <a:xfrm>
            <a:off x="9678574" y="4536831"/>
            <a:ext cx="880988" cy="276999"/>
          </a:xfrm>
          <a:prstGeom prst="rect">
            <a:avLst/>
          </a:prstGeom>
          <a:noFill/>
        </p:spPr>
        <p:txBody>
          <a:bodyPr wrap="square" rtlCol="0">
            <a:spAutoFit/>
          </a:bodyPr>
          <a:lstStyle/>
          <a:p>
            <a:r>
              <a:rPr lang="en-US" sz="1200" dirty="0" smtClean="0"/>
              <a:t>Investment</a:t>
            </a:r>
            <a:endParaRPr lang="en-US" sz="1200" dirty="0"/>
          </a:p>
        </p:txBody>
      </p:sp>
      <p:sp>
        <p:nvSpPr>
          <p:cNvPr id="12" name="TextBox 11"/>
          <p:cNvSpPr txBox="1"/>
          <p:nvPr/>
        </p:nvSpPr>
        <p:spPr>
          <a:xfrm>
            <a:off x="1948521" y="4955764"/>
            <a:ext cx="880988" cy="276999"/>
          </a:xfrm>
          <a:prstGeom prst="rect">
            <a:avLst/>
          </a:prstGeom>
          <a:noFill/>
        </p:spPr>
        <p:txBody>
          <a:bodyPr wrap="square" rtlCol="0">
            <a:spAutoFit/>
          </a:bodyPr>
          <a:lstStyle/>
          <a:p>
            <a:r>
              <a:rPr lang="en-US" sz="1200" dirty="0" smtClean="0"/>
              <a:t>Investment</a:t>
            </a:r>
            <a:endParaRPr lang="en-US" sz="1200" dirty="0"/>
          </a:p>
        </p:txBody>
      </p:sp>
      <p:pic>
        <p:nvPicPr>
          <p:cNvPr id="13" name="Picture 12"/>
          <p:cNvPicPr>
            <a:picLocks noChangeAspect="1"/>
          </p:cNvPicPr>
          <p:nvPr/>
        </p:nvPicPr>
        <p:blipFill>
          <a:blip r:embed="rId4"/>
          <a:stretch>
            <a:fillRect/>
          </a:stretch>
        </p:blipFill>
        <p:spPr>
          <a:xfrm>
            <a:off x="4726924" y="1362807"/>
            <a:ext cx="924777" cy="847065"/>
          </a:xfrm>
          <a:prstGeom prst="rect">
            <a:avLst/>
          </a:prstGeom>
        </p:spPr>
      </p:pic>
      <p:pic>
        <p:nvPicPr>
          <p:cNvPr id="14" name="Picture 13"/>
          <p:cNvPicPr>
            <a:picLocks noChangeAspect="1"/>
          </p:cNvPicPr>
          <p:nvPr/>
        </p:nvPicPr>
        <p:blipFill>
          <a:blip r:embed="rId5"/>
          <a:stretch>
            <a:fillRect/>
          </a:stretch>
        </p:blipFill>
        <p:spPr>
          <a:xfrm>
            <a:off x="9996853" y="1305007"/>
            <a:ext cx="778127" cy="771361"/>
          </a:xfrm>
          <a:prstGeom prst="rect">
            <a:avLst/>
          </a:prstGeom>
        </p:spPr>
      </p:pic>
      <p:sp>
        <p:nvSpPr>
          <p:cNvPr id="15" name="Rectangle 14"/>
          <p:cNvSpPr/>
          <p:nvPr/>
        </p:nvSpPr>
        <p:spPr>
          <a:xfrm>
            <a:off x="8485998" y="140003"/>
            <a:ext cx="3181898" cy="923330"/>
          </a:xfrm>
          <a:prstGeom prst="rect">
            <a:avLst/>
          </a:prstGeom>
          <a:solidFill>
            <a:srgbClr val="FFFF00"/>
          </a:solidFill>
        </p:spPr>
        <p:txBody>
          <a:bodyPr wrap="square">
            <a:spAutoFit/>
          </a:bodyPr>
          <a:lstStyle/>
          <a:p>
            <a:r>
              <a:rPr lang="en-US" dirty="0">
                <a:solidFill>
                  <a:srgbClr val="FF0000"/>
                </a:solidFill>
              </a:rPr>
              <a:t>Summary</a:t>
            </a:r>
          </a:p>
          <a:p>
            <a:r>
              <a:rPr lang="en-US" dirty="0" smtClean="0">
                <a:solidFill>
                  <a:srgbClr val="FF0000"/>
                </a:solidFill>
              </a:rPr>
              <a:t>There is a capital and financial account balance. </a:t>
            </a:r>
            <a:endParaRPr lang="en-US" dirty="0">
              <a:solidFill>
                <a:srgbClr val="FF0000"/>
              </a:solidFill>
            </a:endParaRPr>
          </a:p>
        </p:txBody>
      </p:sp>
    </p:spTree>
    <p:extLst>
      <p:ext uri="{BB962C8B-B14F-4D97-AF65-F5344CB8AC3E}">
        <p14:creationId xmlns:p14="http://schemas.microsoft.com/office/powerpoint/2010/main" val="35132140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6 – International Trade</a:t>
            </a:r>
            <a:endParaRPr lang="en-US" dirty="0"/>
          </a:p>
        </p:txBody>
      </p:sp>
      <p:sp>
        <p:nvSpPr>
          <p:cNvPr id="4" name="Text Placeholder 3"/>
          <p:cNvSpPr>
            <a:spLocks noGrp="1"/>
          </p:cNvSpPr>
          <p:nvPr>
            <p:ph type="body" idx="1"/>
          </p:nvPr>
        </p:nvSpPr>
        <p:spPr/>
        <p:txBody>
          <a:bodyPr/>
          <a:lstStyle/>
          <a:p>
            <a:r>
              <a:rPr lang="en-US" dirty="0" smtClean="0"/>
              <a:t>Unit 6 is all about the global market and how the flow of goods and services, investment and the performance of the macro economy is connected! </a:t>
            </a:r>
            <a:endParaRPr lang="en-US" dirty="0"/>
          </a:p>
        </p:txBody>
      </p:sp>
    </p:spTree>
    <p:extLst>
      <p:ext uri="{BB962C8B-B14F-4D97-AF65-F5344CB8AC3E}">
        <p14:creationId xmlns:p14="http://schemas.microsoft.com/office/powerpoint/2010/main" val="12350273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Surplus or deficit? Calculate the CFA balance.</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408781" y="1623378"/>
            <a:ext cx="5687219" cy="4553585"/>
          </a:xfrm>
          <a:prstGeom prst="rect">
            <a:avLst/>
          </a:prstGeom>
        </p:spPr>
      </p:pic>
      <p:pic>
        <p:nvPicPr>
          <p:cNvPr id="5" name="Picture 4"/>
          <p:cNvPicPr>
            <a:picLocks noChangeAspect="1"/>
          </p:cNvPicPr>
          <p:nvPr/>
        </p:nvPicPr>
        <p:blipFill>
          <a:blip r:embed="rId3"/>
          <a:stretch>
            <a:fillRect/>
          </a:stretch>
        </p:blipFill>
        <p:spPr>
          <a:xfrm>
            <a:off x="6220619" y="1825625"/>
            <a:ext cx="5725324" cy="4372585"/>
          </a:xfrm>
          <a:prstGeom prst="rect">
            <a:avLst/>
          </a:prstGeom>
        </p:spPr>
      </p:pic>
      <p:sp>
        <p:nvSpPr>
          <p:cNvPr id="6" name="TextBox 5"/>
          <p:cNvSpPr txBox="1"/>
          <p:nvPr/>
        </p:nvSpPr>
        <p:spPr>
          <a:xfrm>
            <a:off x="6420465" y="6176963"/>
            <a:ext cx="4827638" cy="369332"/>
          </a:xfrm>
          <a:prstGeom prst="rect">
            <a:avLst/>
          </a:prstGeom>
          <a:noFill/>
        </p:spPr>
        <p:txBody>
          <a:bodyPr wrap="square" rtlCol="0">
            <a:spAutoFit/>
          </a:bodyPr>
          <a:lstStyle/>
          <a:p>
            <a:r>
              <a:rPr lang="en-US" dirty="0" smtClean="0"/>
              <a:t>Therefore, deficit. </a:t>
            </a:r>
            <a:endParaRPr lang="en-US" dirty="0"/>
          </a:p>
        </p:txBody>
      </p:sp>
      <p:pic>
        <p:nvPicPr>
          <p:cNvPr id="7" name="Picture 6"/>
          <p:cNvPicPr>
            <a:picLocks noChangeAspect="1"/>
          </p:cNvPicPr>
          <p:nvPr/>
        </p:nvPicPr>
        <p:blipFill>
          <a:blip r:embed="rId4"/>
          <a:stretch>
            <a:fillRect/>
          </a:stretch>
        </p:blipFill>
        <p:spPr>
          <a:xfrm>
            <a:off x="6372753" y="4682757"/>
            <a:ext cx="3291011" cy="476316"/>
          </a:xfrm>
          <a:prstGeom prst="rect">
            <a:avLst/>
          </a:prstGeom>
        </p:spPr>
      </p:pic>
    </p:spTree>
    <p:extLst>
      <p:ext uri="{BB962C8B-B14F-4D97-AF65-F5344CB8AC3E}">
        <p14:creationId xmlns:p14="http://schemas.microsoft.com/office/powerpoint/2010/main" val="180897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Capital and Financial Account or Current Account</a:t>
            </a:r>
            <a:endParaRPr lang="en-AU" dirty="0"/>
          </a:p>
        </p:txBody>
      </p:sp>
      <p:sp>
        <p:nvSpPr>
          <p:cNvPr id="3" name="Content Placeholder 2"/>
          <p:cNvSpPr>
            <a:spLocks noGrp="1"/>
          </p:cNvSpPr>
          <p:nvPr>
            <p:ph idx="1"/>
          </p:nvPr>
        </p:nvSpPr>
        <p:spPr>
          <a:xfrm>
            <a:off x="838200" y="1825625"/>
            <a:ext cx="7676535" cy="4351338"/>
          </a:xfrm>
        </p:spPr>
        <p:txBody>
          <a:bodyPr>
            <a:normAutofit fontScale="92500" lnSpcReduction="20000"/>
          </a:bodyPr>
          <a:lstStyle/>
          <a:p>
            <a:r>
              <a:rPr lang="en-AU" dirty="0" smtClean="0"/>
              <a:t>Classify the following as part of a nations’ current account or capital account.</a:t>
            </a:r>
          </a:p>
          <a:p>
            <a:r>
              <a:rPr lang="en-AU" dirty="0" smtClean="0"/>
              <a:t>The US donates money to Tonga after a huge volcano eruption.</a:t>
            </a:r>
          </a:p>
          <a:p>
            <a:r>
              <a:rPr lang="en-AU" dirty="0" smtClean="0"/>
              <a:t>A piece of furniture is exported to another country. </a:t>
            </a:r>
          </a:p>
          <a:p>
            <a:r>
              <a:rPr lang="en-AU" dirty="0" smtClean="0"/>
              <a:t>A Korean business opens a factory in Malaysia.</a:t>
            </a:r>
          </a:p>
          <a:p>
            <a:r>
              <a:rPr lang="en-AU" dirty="0" smtClean="0"/>
              <a:t>An Indian software developer provides service to an American firm.</a:t>
            </a:r>
          </a:p>
          <a:p>
            <a:r>
              <a:rPr lang="en-AU" dirty="0" smtClean="0"/>
              <a:t>An Australian buys Apple stocks on the New York stock exchange.</a:t>
            </a:r>
          </a:p>
          <a:p>
            <a:r>
              <a:rPr lang="en-AU" dirty="0" smtClean="0"/>
              <a:t>You are working in Germany and send money back to your family in China.</a:t>
            </a:r>
          </a:p>
          <a:p>
            <a:endParaRPr lang="en-AU" dirty="0"/>
          </a:p>
        </p:txBody>
      </p:sp>
      <p:sp>
        <p:nvSpPr>
          <p:cNvPr id="4" name="TextBox 3"/>
          <p:cNvSpPr txBox="1"/>
          <p:nvPr/>
        </p:nvSpPr>
        <p:spPr>
          <a:xfrm>
            <a:off x="8180439" y="3077964"/>
            <a:ext cx="3775587" cy="369332"/>
          </a:xfrm>
          <a:prstGeom prst="rect">
            <a:avLst/>
          </a:prstGeom>
          <a:noFill/>
        </p:spPr>
        <p:txBody>
          <a:bodyPr wrap="square" rtlCol="0">
            <a:spAutoFit/>
          </a:bodyPr>
          <a:lstStyle/>
          <a:p>
            <a:r>
              <a:rPr lang="en-AU" dirty="0" smtClean="0">
                <a:solidFill>
                  <a:srgbClr val="0070C0"/>
                </a:solidFill>
              </a:rPr>
              <a:t>Current Account (goods)</a:t>
            </a:r>
            <a:endParaRPr lang="en-AU" dirty="0">
              <a:solidFill>
                <a:srgbClr val="0070C0"/>
              </a:solidFill>
            </a:endParaRPr>
          </a:p>
        </p:txBody>
      </p:sp>
      <p:sp>
        <p:nvSpPr>
          <p:cNvPr id="5" name="TextBox 4"/>
          <p:cNvSpPr txBox="1"/>
          <p:nvPr/>
        </p:nvSpPr>
        <p:spPr>
          <a:xfrm>
            <a:off x="7585587" y="3582233"/>
            <a:ext cx="4685071" cy="646331"/>
          </a:xfrm>
          <a:prstGeom prst="rect">
            <a:avLst/>
          </a:prstGeom>
          <a:noFill/>
        </p:spPr>
        <p:txBody>
          <a:bodyPr wrap="square" rtlCol="0">
            <a:spAutoFit/>
          </a:bodyPr>
          <a:lstStyle/>
          <a:p>
            <a:r>
              <a:rPr lang="en-AU" dirty="0" smtClean="0">
                <a:solidFill>
                  <a:srgbClr val="0070C0"/>
                </a:solidFill>
              </a:rPr>
              <a:t>Capital and Financial Account (Foreign Direct Investment)</a:t>
            </a:r>
            <a:endParaRPr lang="en-AU" dirty="0">
              <a:solidFill>
                <a:srgbClr val="0070C0"/>
              </a:solidFill>
            </a:endParaRPr>
          </a:p>
        </p:txBody>
      </p:sp>
      <p:sp>
        <p:nvSpPr>
          <p:cNvPr id="7" name="TextBox 6"/>
          <p:cNvSpPr txBox="1"/>
          <p:nvPr/>
        </p:nvSpPr>
        <p:spPr>
          <a:xfrm>
            <a:off x="3409335" y="4285188"/>
            <a:ext cx="3775587" cy="369332"/>
          </a:xfrm>
          <a:prstGeom prst="rect">
            <a:avLst/>
          </a:prstGeom>
          <a:noFill/>
        </p:spPr>
        <p:txBody>
          <a:bodyPr wrap="square" rtlCol="0">
            <a:spAutoFit/>
          </a:bodyPr>
          <a:lstStyle/>
          <a:p>
            <a:r>
              <a:rPr lang="en-AU" dirty="0" smtClean="0">
                <a:solidFill>
                  <a:srgbClr val="0070C0"/>
                </a:solidFill>
              </a:rPr>
              <a:t>Current Account (services)</a:t>
            </a:r>
            <a:endParaRPr lang="en-AU" dirty="0">
              <a:solidFill>
                <a:srgbClr val="0070C0"/>
              </a:solidFill>
            </a:endParaRPr>
          </a:p>
        </p:txBody>
      </p:sp>
      <p:sp>
        <p:nvSpPr>
          <p:cNvPr id="8" name="TextBox 7"/>
          <p:cNvSpPr txBox="1"/>
          <p:nvPr/>
        </p:nvSpPr>
        <p:spPr>
          <a:xfrm>
            <a:off x="3409335" y="5021545"/>
            <a:ext cx="5705168" cy="369332"/>
          </a:xfrm>
          <a:prstGeom prst="rect">
            <a:avLst/>
          </a:prstGeom>
          <a:noFill/>
        </p:spPr>
        <p:txBody>
          <a:bodyPr wrap="square" rtlCol="0">
            <a:spAutoFit/>
          </a:bodyPr>
          <a:lstStyle/>
          <a:p>
            <a:r>
              <a:rPr lang="en-AU" dirty="0" smtClean="0">
                <a:solidFill>
                  <a:srgbClr val="0070C0"/>
                </a:solidFill>
              </a:rPr>
              <a:t>Capital </a:t>
            </a:r>
            <a:r>
              <a:rPr lang="en-AU" dirty="0">
                <a:solidFill>
                  <a:srgbClr val="0070C0"/>
                </a:solidFill>
              </a:rPr>
              <a:t>and Financial Account </a:t>
            </a:r>
            <a:r>
              <a:rPr lang="en-AU" dirty="0" smtClean="0">
                <a:solidFill>
                  <a:srgbClr val="0070C0"/>
                </a:solidFill>
              </a:rPr>
              <a:t>(Financial Assets)</a:t>
            </a:r>
            <a:endParaRPr lang="en-AU" dirty="0">
              <a:solidFill>
                <a:srgbClr val="0070C0"/>
              </a:solidFill>
            </a:endParaRPr>
          </a:p>
        </p:txBody>
      </p:sp>
      <p:sp>
        <p:nvSpPr>
          <p:cNvPr id="10" name="TextBox 9"/>
          <p:cNvSpPr txBox="1"/>
          <p:nvPr/>
        </p:nvSpPr>
        <p:spPr>
          <a:xfrm>
            <a:off x="4036141" y="5708173"/>
            <a:ext cx="3775587" cy="369332"/>
          </a:xfrm>
          <a:prstGeom prst="rect">
            <a:avLst/>
          </a:prstGeom>
          <a:noFill/>
        </p:spPr>
        <p:txBody>
          <a:bodyPr wrap="square" rtlCol="0">
            <a:spAutoFit/>
          </a:bodyPr>
          <a:lstStyle/>
          <a:p>
            <a:r>
              <a:rPr lang="en-AU" dirty="0" smtClean="0">
                <a:solidFill>
                  <a:srgbClr val="0070C0"/>
                </a:solidFill>
              </a:rPr>
              <a:t>Current Account (transfers)</a:t>
            </a:r>
            <a:endParaRPr lang="en-AU" dirty="0">
              <a:solidFill>
                <a:srgbClr val="0070C0"/>
              </a:solidFill>
            </a:endParaRPr>
          </a:p>
        </p:txBody>
      </p:sp>
      <p:sp>
        <p:nvSpPr>
          <p:cNvPr id="11" name="TextBox 10"/>
          <p:cNvSpPr txBox="1"/>
          <p:nvPr/>
        </p:nvSpPr>
        <p:spPr>
          <a:xfrm>
            <a:off x="8347587" y="2469621"/>
            <a:ext cx="3775587" cy="369332"/>
          </a:xfrm>
          <a:prstGeom prst="rect">
            <a:avLst/>
          </a:prstGeom>
          <a:noFill/>
        </p:spPr>
        <p:txBody>
          <a:bodyPr wrap="square" rtlCol="0">
            <a:spAutoFit/>
          </a:bodyPr>
          <a:lstStyle/>
          <a:p>
            <a:r>
              <a:rPr lang="en-AU" dirty="0" smtClean="0">
                <a:solidFill>
                  <a:srgbClr val="0070C0"/>
                </a:solidFill>
              </a:rPr>
              <a:t>Current Account (transfer)</a:t>
            </a:r>
            <a:endParaRPr lang="en-AU" dirty="0">
              <a:solidFill>
                <a:srgbClr val="0070C0"/>
              </a:solidFill>
            </a:endParaRPr>
          </a:p>
        </p:txBody>
      </p:sp>
    </p:spTree>
    <p:extLst>
      <p:ext uri="{BB962C8B-B14F-4D97-AF65-F5344CB8AC3E}">
        <p14:creationId xmlns:p14="http://schemas.microsoft.com/office/powerpoint/2010/main" val="257796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10"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568" y="315964"/>
            <a:ext cx="6319684" cy="854075"/>
          </a:xfrm>
        </p:spPr>
        <p:txBody>
          <a:bodyPr/>
          <a:lstStyle/>
          <a:p>
            <a:r>
              <a:rPr lang="en-US" dirty="0" smtClean="0"/>
              <a:t>Balance of Payments = 0</a:t>
            </a:r>
            <a:endParaRPr lang="en-US" dirty="0"/>
          </a:p>
        </p:txBody>
      </p:sp>
      <p:sp>
        <p:nvSpPr>
          <p:cNvPr id="3" name="Content Placeholder 2"/>
          <p:cNvSpPr>
            <a:spLocks noGrp="1"/>
          </p:cNvSpPr>
          <p:nvPr>
            <p:ph idx="1"/>
          </p:nvPr>
        </p:nvSpPr>
        <p:spPr>
          <a:xfrm>
            <a:off x="287593" y="1324179"/>
            <a:ext cx="7873181" cy="4351338"/>
          </a:xfrm>
        </p:spPr>
        <p:txBody>
          <a:bodyPr>
            <a:normAutofit/>
          </a:bodyPr>
          <a:lstStyle/>
          <a:p>
            <a:r>
              <a:rPr lang="en-US" dirty="0" smtClean="0"/>
              <a:t>The balance of payments = 0 = Current Account + Capital and Financial Account</a:t>
            </a:r>
          </a:p>
          <a:p>
            <a:pPr lvl="1"/>
            <a:r>
              <a:rPr lang="en-US" dirty="0" smtClean="0"/>
              <a:t>The </a:t>
            </a:r>
            <a:r>
              <a:rPr lang="en-US" dirty="0" smtClean="0">
                <a:solidFill>
                  <a:srgbClr val="00B0F0"/>
                </a:solidFill>
              </a:rPr>
              <a:t>money that enters the country must be equal to the money that leaves the country</a:t>
            </a:r>
            <a:r>
              <a:rPr lang="en-US" dirty="0" smtClean="0"/>
              <a:t>. </a:t>
            </a:r>
          </a:p>
          <a:p>
            <a:pPr lvl="1"/>
            <a:r>
              <a:rPr lang="en-US" dirty="0" smtClean="0"/>
              <a:t>Increase in the CA balance must be offset by a decrease in the CFA balance</a:t>
            </a:r>
          </a:p>
          <a:p>
            <a:pPr lvl="1"/>
            <a:r>
              <a:rPr lang="en-US" dirty="0" smtClean="0"/>
              <a:t>Increase in the CFA balance must be offset by a decrease in the CA balance. </a:t>
            </a:r>
            <a:endParaRPr lang="en-US" dirty="0"/>
          </a:p>
        </p:txBody>
      </p:sp>
      <p:pic>
        <p:nvPicPr>
          <p:cNvPr id="5" name="Picture 4"/>
          <p:cNvPicPr>
            <a:picLocks noChangeAspect="1"/>
          </p:cNvPicPr>
          <p:nvPr/>
        </p:nvPicPr>
        <p:blipFill>
          <a:blip r:embed="rId2"/>
          <a:stretch>
            <a:fillRect/>
          </a:stretch>
        </p:blipFill>
        <p:spPr>
          <a:xfrm>
            <a:off x="794249" y="4496977"/>
            <a:ext cx="10273512" cy="1923487"/>
          </a:xfrm>
          <a:prstGeom prst="rect">
            <a:avLst/>
          </a:prstGeom>
        </p:spPr>
      </p:pic>
      <p:pic>
        <p:nvPicPr>
          <p:cNvPr id="7" name="Picture 6"/>
          <p:cNvPicPr>
            <a:picLocks noChangeAspect="1"/>
          </p:cNvPicPr>
          <p:nvPr/>
        </p:nvPicPr>
        <p:blipFill>
          <a:blip r:embed="rId3"/>
          <a:stretch>
            <a:fillRect/>
          </a:stretch>
        </p:blipFill>
        <p:spPr>
          <a:xfrm>
            <a:off x="8450206" y="1411216"/>
            <a:ext cx="3172268" cy="1838582"/>
          </a:xfrm>
          <a:prstGeom prst="rect">
            <a:avLst/>
          </a:prstGeom>
        </p:spPr>
      </p:pic>
      <p:sp>
        <p:nvSpPr>
          <p:cNvPr id="4" name="TextBox 3"/>
          <p:cNvSpPr txBox="1"/>
          <p:nvPr/>
        </p:nvSpPr>
        <p:spPr>
          <a:xfrm>
            <a:off x="6963508" y="105508"/>
            <a:ext cx="4104253" cy="923330"/>
          </a:xfrm>
          <a:prstGeom prst="rect">
            <a:avLst/>
          </a:prstGeom>
          <a:solidFill>
            <a:srgbClr val="FFFF00"/>
          </a:solidFill>
        </p:spPr>
        <p:txBody>
          <a:bodyPr wrap="square" rtlCol="0">
            <a:spAutoFit/>
          </a:bodyPr>
          <a:lstStyle/>
          <a:p>
            <a:r>
              <a:rPr lang="en-US" dirty="0" smtClean="0">
                <a:solidFill>
                  <a:srgbClr val="FF0000"/>
                </a:solidFill>
              </a:rPr>
              <a:t>Summary</a:t>
            </a:r>
          </a:p>
          <a:p>
            <a:r>
              <a:rPr lang="en-US" dirty="0" smtClean="0">
                <a:solidFill>
                  <a:srgbClr val="FF0000"/>
                </a:solidFill>
              </a:rPr>
              <a:t>Current account + Capital and Financial Account = 0</a:t>
            </a:r>
            <a:endParaRPr lang="en-US" dirty="0">
              <a:solidFill>
                <a:srgbClr val="FF0000"/>
              </a:solidFill>
            </a:endParaRPr>
          </a:p>
        </p:txBody>
      </p:sp>
    </p:spTree>
    <p:extLst>
      <p:ext uri="{BB962C8B-B14F-4D97-AF65-F5344CB8AC3E}">
        <p14:creationId xmlns:p14="http://schemas.microsoft.com/office/powerpoint/2010/main" val="11391973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394651" y="481213"/>
            <a:ext cx="8345065" cy="5934903"/>
          </a:xfrm>
          <a:prstGeom prst="rect">
            <a:avLst/>
          </a:prstGeom>
        </p:spPr>
      </p:pic>
      <p:pic>
        <p:nvPicPr>
          <p:cNvPr id="4" name="Picture 3"/>
          <p:cNvPicPr>
            <a:picLocks noChangeAspect="1"/>
          </p:cNvPicPr>
          <p:nvPr/>
        </p:nvPicPr>
        <p:blipFill>
          <a:blip r:embed="rId3"/>
          <a:stretch>
            <a:fillRect/>
          </a:stretch>
        </p:blipFill>
        <p:spPr>
          <a:xfrm>
            <a:off x="177240" y="4791814"/>
            <a:ext cx="3344971" cy="2066186"/>
          </a:xfrm>
          <a:prstGeom prst="rect">
            <a:avLst/>
          </a:prstGeom>
        </p:spPr>
      </p:pic>
      <p:sp>
        <p:nvSpPr>
          <p:cNvPr id="2" name="Title 1"/>
          <p:cNvSpPr>
            <a:spLocks noGrp="1"/>
          </p:cNvSpPr>
          <p:nvPr>
            <p:ph type="title"/>
          </p:nvPr>
        </p:nvSpPr>
        <p:spPr>
          <a:xfrm>
            <a:off x="304800" y="163262"/>
            <a:ext cx="5264217" cy="635902"/>
          </a:xfrm>
        </p:spPr>
        <p:txBody>
          <a:bodyPr>
            <a:normAutofit fontScale="90000"/>
          </a:bodyPr>
          <a:lstStyle/>
          <a:p>
            <a:r>
              <a:rPr lang="en-AU" dirty="0" smtClean="0"/>
              <a:t>Balance of Payments</a:t>
            </a:r>
            <a:endParaRPr lang="en-AU" dirty="0"/>
          </a:p>
        </p:txBody>
      </p:sp>
      <p:sp>
        <p:nvSpPr>
          <p:cNvPr id="5" name="Rectangle 4"/>
          <p:cNvSpPr/>
          <p:nvPr/>
        </p:nvSpPr>
        <p:spPr>
          <a:xfrm>
            <a:off x="6508307" y="614498"/>
            <a:ext cx="1600951" cy="369332"/>
          </a:xfrm>
          <a:prstGeom prst="rect">
            <a:avLst/>
          </a:prstGeom>
        </p:spPr>
        <p:txBody>
          <a:bodyPr wrap="none">
            <a:spAutoFit/>
          </a:bodyPr>
          <a:lstStyle/>
          <a:p>
            <a:r>
              <a:rPr lang="en-AU" dirty="0">
                <a:solidFill>
                  <a:srgbClr val="FF0000"/>
                </a:solidFill>
              </a:rPr>
              <a:t>capital account</a:t>
            </a:r>
            <a:endParaRPr lang="en-US" dirty="0"/>
          </a:p>
        </p:txBody>
      </p:sp>
      <p:sp>
        <p:nvSpPr>
          <p:cNvPr id="7" name="Rectangle 6"/>
          <p:cNvSpPr/>
          <p:nvPr/>
        </p:nvSpPr>
        <p:spPr>
          <a:xfrm>
            <a:off x="6508307" y="1425159"/>
            <a:ext cx="1671098" cy="369332"/>
          </a:xfrm>
          <a:prstGeom prst="rect">
            <a:avLst/>
          </a:prstGeom>
        </p:spPr>
        <p:txBody>
          <a:bodyPr wrap="none">
            <a:spAutoFit/>
          </a:bodyPr>
          <a:lstStyle/>
          <a:p>
            <a:r>
              <a:rPr lang="en-AU" dirty="0">
                <a:solidFill>
                  <a:srgbClr val="CAD0CF"/>
                </a:solidFill>
              </a:rPr>
              <a:t>current account</a:t>
            </a:r>
          </a:p>
        </p:txBody>
      </p:sp>
      <p:sp>
        <p:nvSpPr>
          <p:cNvPr id="8" name="Content Placeholder 7"/>
          <p:cNvSpPr>
            <a:spLocks noGrp="1"/>
          </p:cNvSpPr>
          <p:nvPr>
            <p:ph idx="1"/>
          </p:nvPr>
        </p:nvSpPr>
        <p:spPr>
          <a:xfrm>
            <a:off x="424313" y="983830"/>
            <a:ext cx="2646145" cy="1932625"/>
          </a:xfrm>
        </p:spPr>
        <p:txBody>
          <a:bodyPr>
            <a:normAutofit/>
          </a:bodyPr>
          <a:lstStyle/>
          <a:p>
            <a:r>
              <a:rPr lang="en-US" sz="2000" dirty="0" smtClean="0"/>
              <a:t>Remember that </a:t>
            </a:r>
            <a:r>
              <a:rPr lang="en-US" sz="2000" dirty="0" smtClean="0">
                <a:solidFill>
                  <a:srgbClr val="00B0F0"/>
                </a:solidFill>
              </a:rPr>
              <a:t>any flow of money</a:t>
            </a:r>
            <a:r>
              <a:rPr lang="en-US" sz="2000" dirty="0" smtClean="0"/>
              <a:t> in or out of a country falls under the </a:t>
            </a:r>
            <a:r>
              <a:rPr lang="en-US" sz="2000" dirty="0" smtClean="0">
                <a:solidFill>
                  <a:srgbClr val="00B0F0"/>
                </a:solidFill>
              </a:rPr>
              <a:t>capital and financial account</a:t>
            </a:r>
            <a:r>
              <a:rPr lang="en-US" sz="2000" dirty="0" smtClean="0"/>
              <a:t> or </a:t>
            </a:r>
            <a:r>
              <a:rPr lang="en-US" sz="2000" dirty="0" smtClean="0">
                <a:solidFill>
                  <a:srgbClr val="00B0F0"/>
                </a:solidFill>
              </a:rPr>
              <a:t>current account</a:t>
            </a:r>
            <a:r>
              <a:rPr lang="en-US" sz="2000" dirty="0" smtClean="0"/>
              <a:t>.</a:t>
            </a:r>
            <a:endParaRPr lang="en-US" sz="2000" dirty="0"/>
          </a:p>
        </p:txBody>
      </p:sp>
      <p:sp>
        <p:nvSpPr>
          <p:cNvPr id="9" name="TextBox 8"/>
          <p:cNvSpPr txBox="1"/>
          <p:nvPr/>
        </p:nvSpPr>
        <p:spPr>
          <a:xfrm>
            <a:off x="285549" y="2674523"/>
            <a:ext cx="2784909" cy="2246769"/>
          </a:xfrm>
          <a:prstGeom prst="rect">
            <a:avLst/>
          </a:prstGeom>
          <a:solidFill>
            <a:schemeClr val="accent4">
              <a:lumMod val="20000"/>
              <a:lumOff val="80000"/>
            </a:schemeClr>
          </a:solidFill>
        </p:spPr>
        <p:txBody>
          <a:bodyPr wrap="square" rtlCol="0">
            <a:spAutoFit/>
          </a:bodyPr>
          <a:lstStyle/>
          <a:p>
            <a:r>
              <a:rPr lang="en-US" sz="1400" dirty="0" smtClean="0"/>
              <a:t>Note: Not all investment is in the capital account. </a:t>
            </a:r>
            <a:r>
              <a:rPr lang="en-US" sz="1400" dirty="0" err="1" smtClean="0"/>
              <a:t>Eg</a:t>
            </a:r>
            <a:r>
              <a:rPr lang="en-US" sz="1400" dirty="0" smtClean="0"/>
              <a:t>. An American company buys a machine from Germany for use in the US – even though this is investment, it would be on the current account as an import. </a:t>
            </a:r>
          </a:p>
          <a:p>
            <a:r>
              <a:rPr lang="en-US" sz="1400" dirty="0" smtClean="0"/>
              <a:t>However, if the American company invests in a machine IN GERMANY, then this is on the CFA. </a:t>
            </a:r>
            <a:endParaRPr lang="en-US" sz="1400" dirty="0"/>
          </a:p>
        </p:txBody>
      </p:sp>
    </p:spTree>
    <p:extLst>
      <p:ext uri="{BB962C8B-B14F-4D97-AF65-F5344CB8AC3E}">
        <p14:creationId xmlns:p14="http://schemas.microsoft.com/office/powerpoint/2010/main" val="16405160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703" y="5821743"/>
            <a:ext cx="3422427" cy="637631"/>
          </a:xfrm>
        </p:spPr>
        <p:txBody>
          <a:bodyPr>
            <a:normAutofit fontScale="90000"/>
          </a:bodyPr>
          <a:lstStyle/>
          <a:p>
            <a:r>
              <a:rPr lang="en-US" dirty="0" smtClean="0"/>
              <a:t>Balance of Payments = 0</a:t>
            </a:r>
            <a:endParaRPr lang="en-US" dirty="0"/>
          </a:p>
        </p:txBody>
      </p:sp>
      <p:pic>
        <p:nvPicPr>
          <p:cNvPr id="4" name="Picture 3"/>
          <p:cNvPicPr>
            <a:picLocks noChangeAspect="1"/>
          </p:cNvPicPr>
          <p:nvPr/>
        </p:nvPicPr>
        <p:blipFill>
          <a:blip r:embed="rId2"/>
          <a:stretch>
            <a:fillRect/>
          </a:stretch>
        </p:blipFill>
        <p:spPr>
          <a:xfrm>
            <a:off x="1261951" y="365125"/>
            <a:ext cx="4330462" cy="3930168"/>
          </a:xfrm>
          <a:prstGeom prst="rect">
            <a:avLst/>
          </a:prstGeom>
        </p:spPr>
      </p:pic>
      <p:pic>
        <p:nvPicPr>
          <p:cNvPr id="5" name="Picture 4"/>
          <p:cNvPicPr>
            <a:picLocks noChangeAspect="1"/>
          </p:cNvPicPr>
          <p:nvPr/>
        </p:nvPicPr>
        <p:blipFill>
          <a:blip r:embed="rId3"/>
          <a:stretch>
            <a:fillRect/>
          </a:stretch>
        </p:blipFill>
        <p:spPr>
          <a:xfrm>
            <a:off x="252160" y="2214918"/>
            <a:ext cx="2019582" cy="847843"/>
          </a:xfrm>
          <a:prstGeom prst="rect">
            <a:avLst/>
          </a:prstGeom>
        </p:spPr>
      </p:pic>
      <p:sp>
        <p:nvSpPr>
          <p:cNvPr id="6" name="Curved Down Arrow 5"/>
          <p:cNvSpPr/>
          <p:nvPr/>
        </p:nvSpPr>
        <p:spPr>
          <a:xfrm>
            <a:off x="1261951" y="879606"/>
            <a:ext cx="1998084" cy="1337607"/>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Curved Down Arrow 6"/>
          <p:cNvSpPr/>
          <p:nvPr/>
        </p:nvSpPr>
        <p:spPr>
          <a:xfrm>
            <a:off x="4598369" y="638987"/>
            <a:ext cx="1822309" cy="1337607"/>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Content Placeholder 7"/>
          <p:cNvPicPr>
            <a:picLocks noGrp="1" noChangeAspect="1"/>
          </p:cNvPicPr>
          <p:nvPr>
            <p:ph idx="1"/>
          </p:nvPr>
        </p:nvPicPr>
        <p:blipFill>
          <a:blip r:embed="rId3"/>
          <a:stretch>
            <a:fillRect/>
          </a:stretch>
        </p:blipFill>
        <p:spPr>
          <a:xfrm>
            <a:off x="5251789" y="1976594"/>
            <a:ext cx="2019582" cy="847843"/>
          </a:xfrm>
          <a:prstGeom prst="rect">
            <a:avLst/>
          </a:prstGeom>
        </p:spPr>
      </p:pic>
      <p:pic>
        <p:nvPicPr>
          <p:cNvPr id="9" name="Picture 8"/>
          <p:cNvPicPr>
            <a:picLocks noChangeAspect="1"/>
          </p:cNvPicPr>
          <p:nvPr/>
        </p:nvPicPr>
        <p:blipFill>
          <a:blip r:embed="rId4"/>
          <a:stretch>
            <a:fillRect/>
          </a:stretch>
        </p:blipFill>
        <p:spPr>
          <a:xfrm>
            <a:off x="8230499" y="2638839"/>
            <a:ext cx="3123301" cy="2970944"/>
          </a:xfrm>
          <a:prstGeom prst="rect">
            <a:avLst/>
          </a:prstGeom>
        </p:spPr>
      </p:pic>
      <p:pic>
        <p:nvPicPr>
          <p:cNvPr id="10" name="Content Placeholder 7"/>
          <p:cNvPicPr>
            <a:picLocks noChangeAspect="1"/>
          </p:cNvPicPr>
          <p:nvPr/>
        </p:nvPicPr>
        <p:blipFill>
          <a:blip r:embed="rId3"/>
          <a:stretch>
            <a:fillRect/>
          </a:stretch>
        </p:blipFill>
        <p:spPr>
          <a:xfrm>
            <a:off x="7463315" y="3700389"/>
            <a:ext cx="2019582" cy="847843"/>
          </a:xfrm>
          <a:prstGeom prst="rect">
            <a:avLst/>
          </a:prstGeom>
        </p:spPr>
      </p:pic>
      <p:pic>
        <p:nvPicPr>
          <p:cNvPr id="11" name="Picture 10"/>
          <p:cNvPicPr>
            <a:picLocks noChangeAspect="1"/>
          </p:cNvPicPr>
          <p:nvPr/>
        </p:nvPicPr>
        <p:blipFill>
          <a:blip r:embed="rId3"/>
          <a:stretch>
            <a:fillRect/>
          </a:stretch>
        </p:blipFill>
        <p:spPr>
          <a:xfrm>
            <a:off x="9940917" y="3690021"/>
            <a:ext cx="2019582" cy="847843"/>
          </a:xfrm>
          <a:prstGeom prst="rect">
            <a:avLst/>
          </a:prstGeom>
        </p:spPr>
      </p:pic>
      <p:sp>
        <p:nvSpPr>
          <p:cNvPr id="3" name="Rectangle 2"/>
          <p:cNvSpPr/>
          <p:nvPr/>
        </p:nvSpPr>
        <p:spPr>
          <a:xfrm>
            <a:off x="7032859" y="164999"/>
            <a:ext cx="4619271" cy="923330"/>
          </a:xfrm>
          <a:prstGeom prst="rect">
            <a:avLst/>
          </a:prstGeom>
          <a:solidFill>
            <a:srgbClr val="FFFF00"/>
          </a:solidFill>
        </p:spPr>
        <p:txBody>
          <a:bodyPr wrap="square">
            <a:spAutoFit/>
          </a:bodyPr>
          <a:lstStyle/>
          <a:p>
            <a:r>
              <a:rPr lang="en-US" dirty="0">
                <a:solidFill>
                  <a:srgbClr val="FF0000"/>
                </a:solidFill>
              </a:rPr>
              <a:t>Summary</a:t>
            </a:r>
          </a:p>
          <a:p>
            <a:r>
              <a:rPr lang="en-US" dirty="0" smtClean="0">
                <a:solidFill>
                  <a:srgbClr val="FF0000"/>
                </a:solidFill>
              </a:rPr>
              <a:t>The balance of payments = 0</a:t>
            </a:r>
          </a:p>
          <a:p>
            <a:r>
              <a:rPr lang="en-US" dirty="0" err="1" smtClean="0">
                <a:solidFill>
                  <a:srgbClr val="FF0000"/>
                </a:solidFill>
              </a:rPr>
              <a:t>ie</a:t>
            </a:r>
            <a:r>
              <a:rPr lang="en-US" dirty="0" smtClean="0">
                <a:solidFill>
                  <a:srgbClr val="FF0000"/>
                </a:solidFill>
              </a:rPr>
              <a:t>. Current Account + Capital Account = 0</a:t>
            </a:r>
            <a:endParaRPr lang="en-US" dirty="0">
              <a:solidFill>
                <a:srgbClr val="FF0000"/>
              </a:solidFill>
            </a:endParaRPr>
          </a:p>
        </p:txBody>
      </p:sp>
    </p:spTree>
    <p:extLst>
      <p:ext uri="{BB962C8B-B14F-4D97-AF65-F5344CB8AC3E}">
        <p14:creationId xmlns:p14="http://schemas.microsoft.com/office/powerpoint/2010/main" val="25446669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r>
              <a:rPr lang="en-AU" dirty="0" smtClean="0"/>
              <a:t>What two accounts make up the balance of payments?</a:t>
            </a:r>
          </a:p>
          <a:p>
            <a:r>
              <a:rPr lang="en-AU" dirty="0" smtClean="0">
                <a:solidFill>
                  <a:srgbClr val="0070C0"/>
                </a:solidFill>
              </a:rPr>
              <a:t>Current account and capital and financial account</a:t>
            </a:r>
          </a:p>
          <a:p>
            <a:r>
              <a:rPr lang="en-AU" dirty="0" smtClean="0">
                <a:solidFill>
                  <a:srgbClr val="0070C0"/>
                </a:solidFill>
              </a:rPr>
              <a:t>Balance of payments = Current Account + Capital and Financial Account</a:t>
            </a:r>
          </a:p>
          <a:p>
            <a:r>
              <a:rPr lang="en-AU" dirty="0" smtClean="0"/>
              <a:t>What is the result when we add the current account and capital account?</a:t>
            </a:r>
          </a:p>
          <a:p>
            <a:r>
              <a:rPr lang="en-AU" dirty="0" smtClean="0">
                <a:solidFill>
                  <a:srgbClr val="0070C0"/>
                </a:solidFill>
              </a:rPr>
              <a:t>0. Current account + Capital </a:t>
            </a:r>
            <a:r>
              <a:rPr lang="en-AU" smtClean="0">
                <a:solidFill>
                  <a:srgbClr val="0070C0"/>
                </a:solidFill>
              </a:rPr>
              <a:t>and Financial Account </a:t>
            </a:r>
            <a:r>
              <a:rPr lang="en-AU" dirty="0" smtClean="0">
                <a:solidFill>
                  <a:srgbClr val="0070C0"/>
                </a:solidFill>
              </a:rPr>
              <a:t>= Balance of Payments = 0</a:t>
            </a:r>
          </a:p>
          <a:p>
            <a:endParaRPr lang="en-AU" dirty="0"/>
          </a:p>
        </p:txBody>
      </p:sp>
    </p:spTree>
    <p:extLst>
      <p:ext uri="{BB962C8B-B14F-4D97-AF65-F5344CB8AC3E}">
        <p14:creationId xmlns:p14="http://schemas.microsoft.com/office/powerpoint/2010/main" val="1788495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Calculate the Current Account, Capital and Financial Account and Balance </a:t>
            </a:r>
            <a:r>
              <a:rPr lang="en-US" smtClean="0"/>
              <a:t>of Payments</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364417" y="1616991"/>
            <a:ext cx="10602805" cy="4629796"/>
          </a:xfrm>
          <a:prstGeom prst="rect">
            <a:avLst/>
          </a:prstGeom>
        </p:spPr>
      </p:pic>
    </p:spTree>
    <p:extLst>
      <p:ext uri="{BB962C8B-B14F-4D97-AF65-F5344CB8AC3E}">
        <p14:creationId xmlns:p14="http://schemas.microsoft.com/office/powerpoint/2010/main" val="573374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487359" y="1825625"/>
            <a:ext cx="10659963" cy="4639322"/>
          </a:xfrm>
          <a:prstGeom prst="rect">
            <a:avLst/>
          </a:prstGeom>
        </p:spPr>
      </p:pic>
      <p:pic>
        <p:nvPicPr>
          <p:cNvPr id="5" name="Picture 4"/>
          <p:cNvPicPr>
            <a:picLocks noChangeAspect="1"/>
          </p:cNvPicPr>
          <p:nvPr/>
        </p:nvPicPr>
        <p:blipFill>
          <a:blip r:embed="rId3"/>
          <a:stretch>
            <a:fillRect/>
          </a:stretch>
        </p:blipFill>
        <p:spPr>
          <a:xfrm>
            <a:off x="9267534" y="1314398"/>
            <a:ext cx="2086266" cy="752580"/>
          </a:xfrm>
          <a:prstGeom prst="rect">
            <a:avLst/>
          </a:prstGeom>
        </p:spPr>
      </p:pic>
    </p:spTree>
    <p:extLst>
      <p:ext uri="{BB962C8B-B14F-4D97-AF65-F5344CB8AC3E}">
        <p14:creationId xmlns:p14="http://schemas.microsoft.com/office/powerpoint/2010/main" val="26995243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859" y="152618"/>
            <a:ext cx="4282440" cy="688990"/>
          </a:xfrm>
        </p:spPr>
        <p:txBody>
          <a:bodyPr>
            <a:normAutofit fontScale="90000"/>
          </a:bodyPr>
          <a:lstStyle/>
          <a:p>
            <a:r>
              <a:rPr lang="en-US" dirty="0" smtClean="0"/>
              <a:t>Credit and Debit</a:t>
            </a:r>
            <a:endParaRPr lang="en-US" dirty="0"/>
          </a:p>
        </p:txBody>
      </p:sp>
      <p:sp>
        <p:nvSpPr>
          <p:cNvPr id="6" name="Content Placeholder 5"/>
          <p:cNvSpPr>
            <a:spLocks noGrp="1"/>
          </p:cNvSpPr>
          <p:nvPr>
            <p:ph sz="half" idx="1"/>
          </p:nvPr>
        </p:nvSpPr>
        <p:spPr>
          <a:xfrm>
            <a:off x="883353" y="2457212"/>
            <a:ext cx="5181600" cy="3645519"/>
          </a:xfrm>
          <a:solidFill>
            <a:schemeClr val="accent4">
              <a:lumMod val="20000"/>
              <a:lumOff val="80000"/>
            </a:schemeClr>
          </a:solidFill>
        </p:spPr>
        <p:txBody>
          <a:bodyPr>
            <a:normAutofit lnSpcReduction="10000"/>
          </a:bodyPr>
          <a:lstStyle/>
          <a:p>
            <a:r>
              <a:rPr lang="en-US" b="1" dirty="0"/>
              <a:t>Credit = money enters the </a:t>
            </a:r>
            <a:r>
              <a:rPr lang="en-US" b="1" dirty="0" smtClean="0"/>
              <a:t>country</a:t>
            </a:r>
          </a:p>
          <a:p>
            <a:r>
              <a:rPr lang="en-US" dirty="0" smtClean="0"/>
              <a:t>Examples</a:t>
            </a:r>
          </a:p>
          <a:p>
            <a:pPr lvl="1"/>
            <a:r>
              <a:rPr lang="en-US" dirty="0" smtClean="0"/>
              <a:t>A Chinese business sells phones overseas = credit on the current account</a:t>
            </a:r>
          </a:p>
          <a:p>
            <a:pPr lvl="2"/>
            <a:r>
              <a:rPr lang="en-US" dirty="0" smtClean="0"/>
              <a:t>Money enters China</a:t>
            </a:r>
          </a:p>
          <a:p>
            <a:pPr lvl="1"/>
            <a:r>
              <a:rPr lang="en-US" dirty="0" smtClean="0"/>
              <a:t>An Australian buys Baidu stocks = capital account credit</a:t>
            </a:r>
          </a:p>
          <a:p>
            <a:pPr lvl="2"/>
            <a:r>
              <a:rPr lang="en-US" dirty="0" smtClean="0"/>
              <a:t>Money enters China</a:t>
            </a:r>
          </a:p>
          <a:p>
            <a:endParaRPr lang="en-US" b="1" dirty="0"/>
          </a:p>
          <a:p>
            <a:endParaRPr lang="en-US" dirty="0"/>
          </a:p>
        </p:txBody>
      </p:sp>
      <p:sp>
        <p:nvSpPr>
          <p:cNvPr id="7" name="Content Placeholder 6"/>
          <p:cNvSpPr>
            <a:spLocks noGrp="1"/>
          </p:cNvSpPr>
          <p:nvPr>
            <p:ph sz="half" idx="2"/>
          </p:nvPr>
        </p:nvSpPr>
        <p:spPr>
          <a:xfrm>
            <a:off x="6209677" y="2457212"/>
            <a:ext cx="5181600" cy="3578142"/>
          </a:xfrm>
          <a:solidFill>
            <a:schemeClr val="accent5">
              <a:lumMod val="20000"/>
              <a:lumOff val="80000"/>
            </a:schemeClr>
          </a:solidFill>
        </p:spPr>
        <p:txBody>
          <a:bodyPr>
            <a:normAutofit lnSpcReduction="10000"/>
          </a:bodyPr>
          <a:lstStyle/>
          <a:p>
            <a:r>
              <a:rPr lang="en-US" b="1" dirty="0"/>
              <a:t>Debit = money leaves the country</a:t>
            </a:r>
          </a:p>
          <a:p>
            <a:r>
              <a:rPr lang="en-US" dirty="0"/>
              <a:t>Examples</a:t>
            </a:r>
          </a:p>
          <a:p>
            <a:pPr lvl="1"/>
            <a:r>
              <a:rPr lang="en-US" dirty="0" smtClean="0"/>
              <a:t>A Chinese student buys an apple computer </a:t>
            </a:r>
            <a:r>
              <a:rPr lang="en-US" dirty="0"/>
              <a:t>= </a:t>
            </a:r>
            <a:r>
              <a:rPr lang="en-US" dirty="0" smtClean="0"/>
              <a:t>debit </a:t>
            </a:r>
            <a:r>
              <a:rPr lang="en-US" dirty="0"/>
              <a:t>on the current </a:t>
            </a:r>
            <a:r>
              <a:rPr lang="en-US" dirty="0" smtClean="0"/>
              <a:t>account</a:t>
            </a:r>
          </a:p>
          <a:p>
            <a:pPr lvl="2"/>
            <a:r>
              <a:rPr lang="en-US" dirty="0" smtClean="0"/>
              <a:t>Money leaves China</a:t>
            </a:r>
            <a:endParaRPr lang="en-US" dirty="0"/>
          </a:p>
          <a:p>
            <a:pPr lvl="1"/>
            <a:r>
              <a:rPr lang="en-US" dirty="0" smtClean="0"/>
              <a:t>A Chinese person buys property in Malaysia = </a:t>
            </a:r>
            <a:r>
              <a:rPr lang="en-US" dirty="0"/>
              <a:t>capital account </a:t>
            </a:r>
            <a:r>
              <a:rPr lang="en-US" dirty="0" smtClean="0"/>
              <a:t>debit</a:t>
            </a:r>
          </a:p>
          <a:p>
            <a:pPr lvl="2"/>
            <a:r>
              <a:rPr lang="en-US" dirty="0" smtClean="0"/>
              <a:t>Money leaves China</a:t>
            </a:r>
            <a:endParaRPr lang="en-US" dirty="0"/>
          </a:p>
          <a:p>
            <a:endParaRPr lang="en-US" dirty="0"/>
          </a:p>
        </p:txBody>
      </p:sp>
      <p:pic>
        <p:nvPicPr>
          <p:cNvPr id="5" name="Picture 4"/>
          <p:cNvPicPr>
            <a:picLocks noChangeAspect="1"/>
          </p:cNvPicPr>
          <p:nvPr/>
        </p:nvPicPr>
        <p:blipFill>
          <a:blip r:embed="rId2"/>
          <a:stretch>
            <a:fillRect/>
          </a:stretch>
        </p:blipFill>
        <p:spPr>
          <a:xfrm>
            <a:off x="9615949" y="497113"/>
            <a:ext cx="2400142" cy="1193575"/>
          </a:xfrm>
          <a:prstGeom prst="rect">
            <a:avLst/>
          </a:prstGeom>
        </p:spPr>
      </p:pic>
      <p:sp>
        <p:nvSpPr>
          <p:cNvPr id="3" name="TextBox 2"/>
          <p:cNvSpPr txBox="1"/>
          <p:nvPr/>
        </p:nvSpPr>
        <p:spPr>
          <a:xfrm>
            <a:off x="493861" y="800608"/>
            <a:ext cx="7687613" cy="1846659"/>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The terms </a:t>
            </a:r>
            <a:r>
              <a:rPr lang="en-US" sz="2400" dirty="0" smtClean="0">
                <a:solidFill>
                  <a:srgbClr val="00B050"/>
                </a:solidFill>
              </a:rPr>
              <a:t>credit</a:t>
            </a:r>
            <a:r>
              <a:rPr lang="en-US" sz="2400" dirty="0" smtClean="0"/>
              <a:t> and </a:t>
            </a:r>
            <a:r>
              <a:rPr lang="en-US" sz="2400" dirty="0" smtClean="0">
                <a:solidFill>
                  <a:srgbClr val="00B050"/>
                </a:solidFill>
              </a:rPr>
              <a:t>debit</a:t>
            </a:r>
            <a:r>
              <a:rPr lang="en-US" sz="2400" dirty="0" smtClean="0"/>
              <a:t> are </a:t>
            </a:r>
            <a:r>
              <a:rPr lang="en-US" sz="2400" dirty="0" smtClean="0">
                <a:solidFill>
                  <a:srgbClr val="00B050"/>
                </a:solidFill>
              </a:rPr>
              <a:t>accounting terms </a:t>
            </a:r>
            <a:r>
              <a:rPr lang="en-US" sz="2400" dirty="0" smtClean="0"/>
              <a:t>which we can apply to our study of the balance of payments.</a:t>
            </a:r>
          </a:p>
          <a:p>
            <a:pPr marL="342900" indent="-342900">
              <a:buFont typeface="Arial" panose="020B0604020202020204" pitchFamily="34" charset="0"/>
              <a:buChar char="•"/>
            </a:pPr>
            <a:r>
              <a:rPr lang="en-US" sz="2400" dirty="0" smtClean="0"/>
              <a:t>In this case they are used to </a:t>
            </a:r>
            <a:r>
              <a:rPr lang="en-US" sz="2400" dirty="0" smtClean="0">
                <a:solidFill>
                  <a:srgbClr val="00B050"/>
                </a:solidFill>
              </a:rPr>
              <a:t>distinguish the direction of a money flow</a:t>
            </a:r>
            <a:r>
              <a:rPr lang="en-US" sz="2400" dirty="0" smtClean="0"/>
              <a:t>.</a:t>
            </a:r>
          </a:p>
          <a:p>
            <a:endParaRPr lang="en-US" dirty="0"/>
          </a:p>
        </p:txBody>
      </p:sp>
      <p:sp>
        <p:nvSpPr>
          <p:cNvPr id="8" name="TextBox 7"/>
          <p:cNvSpPr txBox="1"/>
          <p:nvPr/>
        </p:nvSpPr>
        <p:spPr>
          <a:xfrm>
            <a:off x="8460606" y="385011"/>
            <a:ext cx="3330341" cy="1200329"/>
          </a:xfrm>
          <a:prstGeom prst="rect">
            <a:avLst/>
          </a:prstGeom>
          <a:solidFill>
            <a:srgbClr val="FFFF00"/>
          </a:solidFill>
        </p:spPr>
        <p:txBody>
          <a:bodyPr wrap="square" rtlCol="0">
            <a:spAutoFit/>
          </a:bodyPr>
          <a:lstStyle/>
          <a:p>
            <a:r>
              <a:rPr lang="en-US" dirty="0" smtClean="0">
                <a:solidFill>
                  <a:srgbClr val="FF0000"/>
                </a:solidFill>
              </a:rPr>
              <a:t>Summary</a:t>
            </a:r>
          </a:p>
          <a:p>
            <a:r>
              <a:rPr lang="en-US" dirty="0" smtClean="0">
                <a:solidFill>
                  <a:srgbClr val="FF0000"/>
                </a:solidFill>
              </a:rPr>
              <a:t>Credit = money leaves the country</a:t>
            </a:r>
          </a:p>
          <a:p>
            <a:r>
              <a:rPr lang="en-US" dirty="0" smtClean="0">
                <a:solidFill>
                  <a:srgbClr val="FF0000"/>
                </a:solidFill>
              </a:rPr>
              <a:t>Debit = money leaves the country</a:t>
            </a:r>
            <a:endParaRPr lang="en-US" dirty="0">
              <a:solidFill>
                <a:srgbClr val="FF0000"/>
              </a:solidFill>
            </a:endParaRPr>
          </a:p>
        </p:txBody>
      </p:sp>
      <p:pic>
        <p:nvPicPr>
          <p:cNvPr id="9" name="Picture 8"/>
          <p:cNvPicPr>
            <a:picLocks noChangeAspect="1"/>
          </p:cNvPicPr>
          <p:nvPr/>
        </p:nvPicPr>
        <p:blipFill>
          <a:blip r:embed="rId3"/>
          <a:stretch>
            <a:fillRect/>
          </a:stretch>
        </p:blipFill>
        <p:spPr>
          <a:xfrm>
            <a:off x="4629464" y="5480662"/>
            <a:ext cx="1517622" cy="1377338"/>
          </a:xfrm>
          <a:prstGeom prst="rect">
            <a:avLst/>
          </a:prstGeom>
        </p:spPr>
      </p:pic>
      <p:pic>
        <p:nvPicPr>
          <p:cNvPr id="10" name="Picture 9"/>
          <p:cNvPicPr>
            <a:picLocks noChangeAspect="1"/>
          </p:cNvPicPr>
          <p:nvPr/>
        </p:nvPicPr>
        <p:blipFill>
          <a:blip r:embed="rId4"/>
          <a:stretch>
            <a:fillRect/>
          </a:stretch>
        </p:blipFill>
        <p:spPr>
          <a:xfrm>
            <a:off x="3632143" y="6094362"/>
            <a:ext cx="1067156" cy="448004"/>
          </a:xfrm>
          <a:prstGeom prst="rect">
            <a:avLst/>
          </a:prstGeom>
        </p:spPr>
      </p:pic>
      <p:sp>
        <p:nvSpPr>
          <p:cNvPr id="11" name="Curved Down Arrow 10"/>
          <p:cNvSpPr/>
          <p:nvPr/>
        </p:nvSpPr>
        <p:spPr>
          <a:xfrm>
            <a:off x="4437247" y="5339260"/>
            <a:ext cx="791363" cy="70679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2" name="Picture 11"/>
          <p:cNvPicPr>
            <a:picLocks noChangeAspect="1"/>
          </p:cNvPicPr>
          <p:nvPr/>
        </p:nvPicPr>
        <p:blipFill>
          <a:blip r:embed="rId3"/>
          <a:stretch>
            <a:fillRect/>
          </a:stretch>
        </p:blipFill>
        <p:spPr>
          <a:xfrm>
            <a:off x="9973537" y="5826321"/>
            <a:ext cx="1136757" cy="1031679"/>
          </a:xfrm>
          <a:prstGeom prst="rect">
            <a:avLst/>
          </a:prstGeom>
        </p:spPr>
      </p:pic>
      <p:pic>
        <p:nvPicPr>
          <p:cNvPr id="13" name="Picture 12"/>
          <p:cNvPicPr>
            <a:picLocks noChangeAspect="1"/>
          </p:cNvPicPr>
          <p:nvPr/>
        </p:nvPicPr>
        <p:blipFill>
          <a:blip r:embed="rId4"/>
          <a:stretch>
            <a:fillRect/>
          </a:stretch>
        </p:blipFill>
        <p:spPr>
          <a:xfrm>
            <a:off x="10991607" y="6148154"/>
            <a:ext cx="799340" cy="335572"/>
          </a:xfrm>
          <a:prstGeom prst="rect">
            <a:avLst/>
          </a:prstGeom>
        </p:spPr>
      </p:pic>
      <p:sp>
        <p:nvSpPr>
          <p:cNvPr id="14" name="Curved Down Arrow 13"/>
          <p:cNvSpPr/>
          <p:nvPr/>
        </p:nvSpPr>
        <p:spPr>
          <a:xfrm>
            <a:off x="10736662" y="5608027"/>
            <a:ext cx="509891" cy="52941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6016384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If money enters a country as part of the current account, this is classified as a debit or credit?</a:t>
            </a:r>
          </a:p>
          <a:p>
            <a:r>
              <a:rPr lang="en-US" dirty="0" smtClean="0">
                <a:solidFill>
                  <a:srgbClr val="0070C0"/>
                </a:solidFill>
              </a:rPr>
              <a:t>Credit (= money enters the country)</a:t>
            </a:r>
          </a:p>
          <a:p>
            <a:r>
              <a:rPr lang="en-US" dirty="0"/>
              <a:t>If money </a:t>
            </a:r>
            <a:r>
              <a:rPr lang="en-US" dirty="0" smtClean="0"/>
              <a:t>flows out of </a:t>
            </a:r>
            <a:r>
              <a:rPr lang="en-US" dirty="0"/>
              <a:t>a country as part of the </a:t>
            </a:r>
            <a:r>
              <a:rPr lang="en-US" dirty="0" smtClean="0"/>
              <a:t>capital </a:t>
            </a:r>
            <a:r>
              <a:rPr lang="en-US" dirty="0"/>
              <a:t>account, this is classified as a debit or credit?</a:t>
            </a:r>
          </a:p>
          <a:p>
            <a:r>
              <a:rPr lang="en-US" dirty="0" smtClean="0">
                <a:solidFill>
                  <a:srgbClr val="0070C0"/>
                </a:solidFill>
              </a:rPr>
              <a:t>Debit (= money flows out of the country)</a:t>
            </a:r>
            <a:endParaRPr lang="en-US" dirty="0">
              <a:solidFill>
                <a:srgbClr val="0070C0"/>
              </a:solidFill>
            </a:endParaRPr>
          </a:p>
        </p:txBody>
      </p:sp>
    </p:spTree>
    <p:extLst>
      <p:ext uri="{BB962C8B-B14F-4D97-AF65-F5344CB8AC3E}">
        <p14:creationId xmlns:p14="http://schemas.microsoft.com/office/powerpoint/2010/main" val="2339400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6.1 Balance of Payments</a:t>
            </a:r>
            <a:endParaRPr lang="en-US" dirty="0"/>
          </a:p>
        </p:txBody>
      </p:sp>
      <p:sp>
        <p:nvSpPr>
          <p:cNvPr id="7" name="Text Placeholder 6"/>
          <p:cNvSpPr>
            <a:spLocks noGrp="1"/>
          </p:cNvSpPr>
          <p:nvPr>
            <p:ph type="body" idx="1"/>
          </p:nvPr>
        </p:nvSpPr>
        <p:spPr/>
        <p:txBody>
          <a:bodyPr/>
          <a:lstStyle/>
          <a:p>
            <a:r>
              <a:rPr lang="en-US" dirty="0"/>
              <a:t>The balance of payments is a way of categorizing different flows of money into two main categories. </a:t>
            </a:r>
          </a:p>
          <a:p>
            <a:endParaRPr lang="en-US" dirty="0"/>
          </a:p>
        </p:txBody>
      </p:sp>
    </p:spTree>
    <p:extLst>
      <p:ext uri="{BB962C8B-B14F-4D97-AF65-F5344CB8AC3E}">
        <p14:creationId xmlns:p14="http://schemas.microsoft.com/office/powerpoint/2010/main" val="12097630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 – circle the correct entries</a:t>
            </a:r>
            <a:endParaRPr lang="en-US" dirty="0"/>
          </a:p>
        </p:txBody>
      </p:sp>
      <p:sp>
        <p:nvSpPr>
          <p:cNvPr id="3" name="Content Placeholder 2"/>
          <p:cNvSpPr>
            <a:spLocks noGrp="1"/>
          </p:cNvSpPr>
          <p:nvPr>
            <p:ph idx="1"/>
          </p:nvPr>
        </p:nvSpPr>
        <p:spPr>
          <a:xfrm>
            <a:off x="10014154" y="1825625"/>
            <a:ext cx="2177846" cy="4351338"/>
          </a:xfrm>
        </p:spPr>
        <p:txBody>
          <a:bodyPr/>
          <a:lstStyle/>
          <a:p>
            <a:endParaRPr lang="en-US" dirty="0"/>
          </a:p>
        </p:txBody>
      </p:sp>
      <p:pic>
        <p:nvPicPr>
          <p:cNvPr id="6" name="Picture 5"/>
          <p:cNvPicPr>
            <a:picLocks noChangeAspect="1"/>
          </p:cNvPicPr>
          <p:nvPr/>
        </p:nvPicPr>
        <p:blipFill>
          <a:blip r:embed="rId2"/>
          <a:stretch>
            <a:fillRect/>
          </a:stretch>
        </p:blipFill>
        <p:spPr>
          <a:xfrm>
            <a:off x="401292" y="1344038"/>
            <a:ext cx="9021434" cy="2467319"/>
          </a:xfrm>
          <a:prstGeom prst="rect">
            <a:avLst/>
          </a:prstGeom>
        </p:spPr>
      </p:pic>
    </p:spTree>
    <p:extLst>
      <p:ext uri="{BB962C8B-B14F-4D97-AF65-F5344CB8AC3E}">
        <p14:creationId xmlns:p14="http://schemas.microsoft.com/office/powerpoint/2010/main" val="38463934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 Answer</a:t>
            </a:r>
            <a:endParaRPr lang="en-US" dirty="0"/>
          </a:p>
        </p:txBody>
      </p:sp>
      <p:sp>
        <p:nvSpPr>
          <p:cNvPr id="3" name="Content Placeholder 2"/>
          <p:cNvSpPr>
            <a:spLocks noGrp="1"/>
          </p:cNvSpPr>
          <p:nvPr>
            <p:ph idx="1"/>
          </p:nvPr>
        </p:nvSpPr>
        <p:spPr/>
        <p:txBody>
          <a:bodyPr/>
          <a:lstStyle/>
          <a:p>
            <a:endParaRPr lang="en-US" dirty="0"/>
          </a:p>
        </p:txBody>
      </p:sp>
      <p:pic>
        <p:nvPicPr>
          <p:cNvPr id="5" name="Picture 4"/>
          <p:cNvPicPr>
            <a:picLocks noChangeAspect="1"/>
          </p:cNvPicPr>
          <p:nvPr/>
        </p:nvPicPr>
        <p:blipFill>
          <a:blip r:embed="rId2"/>
          <a:stretch>
            <a:fillRect/>
          </a:stretch>
        </p:blipFill>
        <p:spPr>
          <a:xfrm>
            <a:off x="587900" y="1565264"/>
            <a:ext cx="9364382" cy="2829320"/>
          </a:xfrm>
          <a:prstGeom prst="rect">
            <a:avLst/>
          </a:prstGeom>
        </p:spPr>
      </p:pic>
    </p:spTree>
    <p:extLst>
      <p:ext uri="{BB962C8B-B14F-4D97-AF65-F5344CB8AC3E}">
        <p14:creationId xmlns:p14="http://schemas.microsoft.com/office/powerpoint/2010/main" val="18774966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t>
            </a:r>
            <a:r>
              <a:rPr lang="en-US" dirty="0"/>
              <a:t>2 </a:t>
            </a:r>
            <a:r>
              <a:rPr lang="en-US" dirty="0" smtClean="0"/>
              <a:t>– </a:t>
            </a:r>
            <a:r>
              <a:rPr lang="en-US" dirty="0"/>
              <a:t>circle the correct entries</a:t>
            </a:r>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838200" y="1690688"/>
            <a:ext cx="10136015" cy="2972215"/>
          </a:xfrm>
          <a:prstGeom prst="rect">
            <a:avLst/>
          </a:prstGeom>
        </p:spPr>
      </p:pic>
    </p:spTree>
    <p:extLst>
      <p:ext uri="{BB962C8B-B14F-4D97-AF65-F5344CB8AC3E}">
        <p14:creationId xmlns:p14="http://schemas.microsoft.com/office/powerpoint/2010/main" val="13190120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a:t>
            </a:r>
            <a:r>
              <a:rPr lang="en-US" dirty="0" smtClean="0"/>
              <a:t>2 Answer</a:t>
            </a:r>
            <a:endParaRPr lang="en-US" dirty="0"/>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545134" y="1690688"/>
            <a:ext cx="10345594" cy="3343742"/>
          </a:xfrm>
          <a:prstGeom prst="rect">
            <a:avLst/>
          </a:prstGeom>
        </p:spPr>
      </p:pic>
    </p:spTree>
    <p:extLst>
      <p:ext uri="{BB962C8B-B14F-4D97-AF65-F5344CB8AC3E}">
        <p14:creationId xmlns:p14="http://schemas.microsoft.com/office/powerpoint/2010/main" val="14007791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755" y="689174"/>
            <a:ext cx="7524545" cy="1001514"/>
          </a:xfrm>
          <a:solidFill>
            <a:schemeClr val="accent1">
              <a:lumMod val="40000"/>
              <a:lumOff val="60000"/>
            </a:schemeClr>
          </a:solidFill>
        </p:spPr>
        <p:txBody>
          <a:bodyPr>
            <a:normAutofit/>
          </a:bodyPr>
          <a:lstStyle/>
          <a:p>
            <a:r>
              <a:rPr lang="en-US" sz="3200" dirty="0" smtClean="0"/>
              <a:t>Balance of Payments = Current Account + Capital Account = 0</a:t>
            </a:r>
            <a:endParaRPr lang="en-US" sz="3200" dirty="0"/>
          </a:p>
        </p:txBody>
      </p:sp>
      <p:sp>
        <p:nvSpPr>
          <p:cNvPr id="3" name="Content Placeholder 2"/>
          <p:cNvSpPr>
            <a:spLocks noGrp="1"/>
          </p:cNvSpPr>
          <p:nvPr>
            <p:ph idx="1"/>
          </p:nvPr>
        </p:nvSpPr>
        <p:spPr>
          <a:xfrm>
            <a:off x="717755" y="1987786"/>
            <a:ext cx="5281246" cy="3165475"/>
          </a:xfrm>
          <a:solidFill>
            <a:schemeClr val="accent5">
              <a:lumMod val="20000"/>
              <a:lumOff val="80000"/>
            </a:schemeClr>
          </a:solidFill>
          <a:ln>
            <a:solidFill>
              <a:schemeClr val="accent1"/>
            </a:solidFill>
          </a:ln>
        </p:spPr>
        <p:txBody>
          <a:bodyPr>
            <a:normAutofit fontScale="92500" lnSpcReduction="10000"/>
          </a:bodyPr>
          <a:lstStyle/>
          <a:p>
            <a:pPr marL="0" indent="0">
              <a:buNone/>
            </a:pPr>
            <a:r>
              <a:rPr lang="en-US" b="1" dirty="0" smtClean="0"/>
              <a:t>Current Account </a:t>
            </a:r>
          </a:p>
          <a:p>
            <a:pPr marL="514350" indent="-514350">
              <a:buFont typeface="+mj-lt"/>
              <a:buAutoNum type="arabicPeriod"/>
            </a:pPr>
            <a:r>
              <a:rPr lang="en-US" dirty="0" smtClean="0"/>
              <a:t>Net Exports/Trade Balance  (X-M)</a:t>
            </a:r>
          </a:p>
          <a:p>
            <a:pPr marL="514350" indent="-514350">
              <a:buFont typeface="+mj-lt"/>
              <a:buAutoNum type="arabicPeriod"/>
            </a:pPr>
            <a:r>
              <a:rPr lang="en-US" dirty="0" smtClean="0"/>
              <a:t>Net Factor Incomes (from ownership of land, capital and enterprise)</a:t>
            </a:r>
          </a:p>
          <a:p>
            <a:pPr marL="514350" indent="-514350">
              <a:buFont typeface="+mj-lt"/>
              <a:buAutoNum type="arabicPeriod"/>
            </a:pPr>
            <a:r>
              <a:rPr lang="en-US" dirty="0" smtClean="0"/>
              <a:t>Net Transfers</a:t>
            </a:r>
          </a:p>
          <a:p>
            <a:pPr lvl="1"/>
            <a:r>
              <a:rPr lang="en-US" dirty="0" smtClean="0"/>
              <a:t>Remittances</a:t>
            </a:r>
          </a:p>
          <a:p>
            <a:pPr lvl="1"/>
            <a:r>
              <a:rPr lang="en-US" dirty="0" smtClean="0"/>
              <a:t>Foreign Aid</a:t>
            </a:r>
          </a:p>
          <a:p>
            <a:endParaRPr lang="en-US" dirty="0"/>
          </a:p>
        </p:txBody>
      </p:sp>
      <p:sp>
        <p:nvSpPr>
          <p:cNvPr id="5" name="Content Placeholder 2"/>
          <p:cNvSpPr txBox="1">
            <a:spLocks/>
          </p:cNvSpPr>
          <p:nvPr/>
        </p:nvSpPr>
        <p:spPr>
          <a:xfrm>
            <a:off x="6649667" y="1951074"/>
            <a:ext cx="4945966" cy="3165475"/>
          </a:xfrm>
          <a:prstGeom prst="rect">
            <a:avLst/>
          </a:prstGeom>
          <a:solidFill>
            <a:schemeClr val="accent4">
              <a:lumMod val="20000"/>
              <a:lumOff val="80000"/>
            </a:schemeClr>
          </a:solidFill>
          <a:ln>
            <a:solidFill>
              <a:schemeClr val="accent1"/>
            </a:solidFill>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smtClean="0"/>
              <a:t>Capital and Financial Account</a:t>
            </a:r>
          </a:p>
          <a:p>
            <a:pPr marL="514350" indent="-514350">
              <a:buFont typeface="+mj-lt"/>
              <a:buAutoNum type="arabicPeriod"/>
            </a:pPr>
            <a:r>
              <a:rPr lang="en-US" dirty="0" smtClean="0"/>
              <a:t>Net Financial Investments</a:t>
            </a:r>
          </a:p>
          <a:p>
            <a:pPr lvl="1"/>
            <a:r>
              <a:rPr lang="en-US" dirty="0" smtClean="0"/>
              <a:t>Stocks, Bonds, Other financial assets</a:t>
            </a:r>
          </a:p>
          <a:p>
            <a:pPr marL="514350" indent="-514350">
              <a:buFont typeface="+mj-lt"/>
              <a:buAutoNum type="arabicPeriod"/>
            </a:pPr>
            <a:r>
              <a:rPr lang="en-US" dirty="0" smtClean="0"/>
              <a:t>Net Real Investments</a:t>
            </a:r>
          </a:p>
          <a:p>
            <a:pPr lvl="1"/>
            <a:r>
              <a:rPr lang="en-US" dirty="0" smtClean="0"/>
              <a:t>Foreign Direct Investment (</a:t>
            </a:r>
            <a:r>
              <a:rPr lang="en-US" dirty="0" err="1" smtClean="0"/>
              <a:t>eg</a:t>
            </a:r>
            <a:r>
              <a:rPr lang="en-US" dirty="0" smtClean="0"/>
              <a:t>. factories, retail stores)</a:t>
            </a:r>
          </a:p>
          <a:p>
            <a:pPr lvl="1"/>
            <a:r>
              <a:rPr lang="en-US" dirty="0" smtClean="0"/>
              <a:t>Land, Property and Equipment</a:t>
            </a:r>
          </a:p>
          <a:p>
            <a:pPr marL="457200" lvl="1" indent="0">
              <a:buNone/>
            </a:pPr>
            <a:endParaRPr lang="en-US" dirty="0" smtClean="0"/>
          </a:p>
          <a:p>
            <a:endParaRPr lang="en-US" dirty="0" smtClean="0"/>
          </a:p>
          <a:p>
            <a:pPr marL="971550" lvl="1" indent="-514350">
              <a:buFont typeface="+mj-lt"/>
              <a:buAutoNum type="arabicPeriod"/>
            </a:pPr>
            <a:endParaRPr lang="en-US" dirty="0" smtClean="0"/>
          </a:p>
        </p:txBody>
      </p:sp>
      <p:sp>
        <p:nvSpPr>
          <p:cNvPr id="6" name="Title 1"/>
          <p:cNvSpPr txBox="1">
            <a:spLocks/>
          </p:cNvSpPr>
          <p:nvPr/>
        </p:nvSpPr>
        <p:spPr>
          <a:xfrm>
            <a:off x="838200" y="5422898"/>
            <a:ext cx="10515600" cy="1325563"/>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smtClean="0"/>
              <a:t>Credit vs Debit</a:t>
            </a:r>
          </a:p>
          <a:p>
            <a:r>
              <a:rPr lang="en-US" sz="3200" dirty="0" smtClean="0">
                <a:solidFill>
                  <a:srgbClr val="00B0F0"/>
                </a:solidFill>
              </a:rPr>
              <a:t>D</a:t>
            </a:r>
            <a:r>
              <a:rPr lang="en-US" sz="3200" dirty="0" smtClean="0"/>
              <a:t>ebit = </a:t>
            </a:r>
            <a:r>
              <a:rPr lang="en-US" sz="3200" dirty="0">
                <a:solidFill>
                  <a:srgbClr val="00B050"/>
                </a:solidFill>
              </a:rPr>
              <a:t>Credit</a:t>
            </a:r>
            <a:r>
              <a:rPr lang="en-US" sz="3200" dirty="0"/>
              <a:t> = money entering the country – Think: </a:t>
            </a:r>
            <a:r>
              <a:rPr lang="en-US" sz="3200" dirty="0">
                <a:solidFill>
                  <a:srgbClr val="00B050"/>
                </a:solidFill>
              </a:rPr>
              <a:t>Extra credit</a:t>
            </a:r>
          </a:p>
          <a:p>
            <a:r>
              <a:rPr lang="en-US" sz="3200" dirty="0" smtClean="0"/>
              <a:t>money leaving the country – Think: </a:t>
            </a:r>
            <a:r>
              <a:rPr lang="en-US" sz="3200" dirty="0" smtClean="0">
                <a:solidFill>
                  <a:srgbClr val="00B0F0"/>
                </a:solidFill>
              </a:rPr>
              <a:t>D</a:t>
            </a:r>
            <a:r>
              <a:rPr lang="en-US" sz="3200" dirty="0" smtClean="0"/>
              <a:t> = </a:t>
            </a:r>
            <a:r>
              <a:rPr lang="en-US" sz="3200" dirty="0" smtClean="0">
                <a:solidFill>
                  <a:srgbClr val="00B0F0"/>
                </a:solidFill>
              </a:rPr>
              <a:t>down</a:t>
            </a:r>
            <a:endParaRPr lang="en-US" sz="3200" dirty="0">
              <a:solidFill>
                <a:srgbClr val="00B0F0"/>
              </a:solidFill>
            </a:endParaRPr>
          </a:p>
        </p:txBody>
      </p:sp>
      <p:pic>
        <p:nvPicPr>
          <p:cNvPr id="7" name="Picture 6"/>
          <p:cNvPicPr>
            <a:picLocks noChangeAspect="1"/>
          </p:cNvPicPr>
          <p:nvPr/>
        </p:nvPicPr>
        <p:blipFill>
          <a:blip r:embed="rId2"/>
          <a:stretch>
            <a:fillRect/>
          </a:stretch>
        </p:blipFill>
        <p:spPr>
          <a:xfrm>
            <a:off x="8459566" y="50543"/>
            <a:ext cx="3172268" cy="1838582"/>
          </a:xfrm>
          <a:prstGeom prst="rect">
            <a:avLst/>
          </a:prstGeom>
        </p:spPr>
      </p:pic>
      <p:pic>
        <p:nvPicPr>
          <p:cNvPr id="8" name="Picture 7"/>
          <p:cNvPicPr>
            <a:picLocks noChangeAspect="1"/>
          </p:cNvPicPr>
          <p:nvPr/>
        </p:nvPicPr>
        <p:blipFill>
          <a:blip r:embed="rId3"/>
          <a:stretch>
            <a:fillRect/>
          </a:stretch>
        </p:blipFill>
        <p:spPr>
          <a:xfrm>
            <a:off x="10373218" y="4471868"/>
            <a:ext cx="1543290" cy="979606"/>
          </a:xfrm>
          <a:prstGeom prst="rect">
            <a:avLst/>
          </a:prstGeom>
        </p:spPr>
      </p:pic>
      <p:pic>
        <p:nvPicPr>
          <p:cNvPr id="9" name="Picture 8"/>
          <p:cNvPicPr>
            <a:picLocks noChangeAspect="1"/>
          </p:cNvPicPr>
          <p:nvPr/>
        </p:nvPicPr>
        <p:blipFill>
          <a:blip r:embed="rId4"/>
          <a:stretch>
            <a:fillRect/>
          </a:stretch>
        </p:blipFill>
        <p:spPr>
          <a:xfrm>
            <a:off x="3525481" y="3676419"/>
            <a:ext cx="2381582" cy="1590897"/>
          </a:xfrm>
          <a:prstGeom prst="rect">
            <a:avLst/>
          </a:prstGeom>
        </p:spPr>
      </p:pic>
      <p:sp>
        <p:nvSpPr>
          <p:cNvPr id="4" name="TextBox 3"/>
          <p:cNvSpPr txBox="1"/>
          <p:nvPr/>
        </p:nvSpPr>
        <p:spPr>
          <a:xfrm>
            <a:off x="4128040" y="1083318"/>
            <a:ext cx="4154557" cy="923330"/>
          </a:xfrm>
          <a:prstGeom prst="rect">
            <a:avLst/>
          </a:prstGeom>
          <a:noFill/>
        </p:spPr>
        <p:txBody>
          <a:bodyPr wrap="square" rtlCol="0">
            <a:spAutoFit/>
          </a:bodyPr>
          <a:lstStyle/>
          <a:p>
            <a:r>
              <a:rPr lang="en-US" dirty="0" smtClean="0"/>
              <a:t>In the long run the balance of money going in and out of the country is always equal!</a:t>
            </a:r>
            <a:endParaRPr lang="en-US" dirty="0"/>
          </a:p>
        </p:txBody>
      </p:sp>
      <p:sp>
        <p:nvSpPr>
          <p:cNvPr id="10" name="Oval 9"/>
          <p:cNvSpPr/>
          <p:nvPr/>
        </p:nvSpPr>
        <p:spPr>
          <a:xfrm>
            <a:off x="4946949" y="1700981"/>
            <a:ext cx="1052052" cy="7669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Oval 10"/>
          <p:cNvSpPr/>
          <p:nvPr/>
        </p:nvSpPr>
        <p:spPr>
          <a:xfrm>
            <a:off x="11069607" y="1812016"/>
            <a:ext cx="1052052" cy="766916"/>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TextBox 11"/>
          <p:cNvSpPr txBox="1"/>
          <p:nvPr/>
        </p:nvSpPr>
        <p:spPr>
          <a:xfrm>
            <a:off x="678426" y="170029"/>
            <a:ext cx="6154993" cy="461665"/>
          </a:xfrm>
          <a:prstGeom prst="rect">
            <a:avLst/>
          </a:prstGeom>
          <a:solidFill>
            <a:srgbClr val="92D050"/>
          </a:solidFill>
        </p:spPr>
        <p:txBody>
          <a:bodyPr wrap="square" rtlCol="0">
            <a:spAutoFit/>
          </a:bodyPr>
          <a:lstStyle/>
          <a:p>
            <a:r>
              <a:rPr lang="en-US" sz="2400" dirty="0" smtClean="0"/>
              <a:t>Balance of Payments Summary</a:t>
            </a:r>
            <a:endParaRPr lang="en-US" sz="2400" dirty="0"/>
          </a:p>
        </p:txBody>
      </p:sp>
      <p:sp>
        <p:nvSpPr>
          <p:cNvPr id="13" name="TextBox 12"/>
          <p:cNvSpPr txBox="1"/>
          <p:nvPr/>
        </p:nvSpPr>
        <p:spPr>
          <a:xfrm>
            <a:off x="5435795" y="2959790"/>
            <a:ext cx="1865876" cy="646331"/>
          </a:xfrm>
          <a:prstGeom prst="rect">
            <a:avLst/>
          </a:prstGeom>
          <a:solidFill>
            <a:schemeClr val="bg1"/>
          </a:solidFill>
        </p:spPr>
        <p:txBody>
          <a:bodyPr wrap="square" rtlCol="0">
            <a:spAutoFit/>
          </a:bodyPr>
          <a:lstStyle/>
          <a:p>
            <a:r>
              <a:rPr lang="en-US" dirty="0" smtClean="0">
                <a:solidFill>
                  <a:srgbClr val="00B050"/>
                </a:solidFill>
              </a:rPr>
              <a:t>Surplus = positive</a:t>
            </a:r>
          </a:p>
          <a:p>
            <a:r>
              <a:rPr lang="en-US" dirty="0" smtClean="0">
                <a:solidFill>
                  <a:srgbClr val="FF0000"/>
                </a:solidFill>
              </a:rPr>
              <a:t>Deficit = negative</a:t>
            </a:r>
            <a:endParaRPr lang="en-US" dirty="0">
              <a:solidFill>
                <a:srgbClr val="FF0000"/>
              </a:solidFill>
            </a:endParaRPr>
          </a:p>
        </p:txBody>
      </p:sp>
    </p:spTree>
    <p:extLst>
      <p:ext uri="{BB962C8B-B14F-4D97-AF65-F5344CB8AC3E}">
        <p14:creationId xmlns:p14="http://schemas.microsoft.com/office/powerpoint/2010/main" val="23105876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2: Balance of Payments</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838200" y="1394746"/>
            <a:ext cx="10233212" cy="5162886"/>
          </a:xfrm>
          <a:prstGeom prst="rect">
            <a:avLst/>
          </a:prstGeom>
        </p:spPr>
      </p:pic>
    </p:spTree>
    <p:extLst>
      <p:ext uri="{BB962C8B-B14F-4D97-AF65-F5344CB8AC3E}">
        <p14:creationId xmlns:p14="http://schemas.microsoft.com/office/powerpoint/2010/main" val="95207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935" y="60028"/>
            <a:ext cx="6044381" cy="1228428"/>
          </a:xfrm>
        </p:spPr>
        <p:txBody>
          <a:bodyPr>
            <a:normAutofit fontScale="90000"/>
          </a:bodyPr>
          <a:lstStyle/>
          <a:p>
            <a:r>
              <a:rPr lang="en-US" dirty="0" smtClean="0"/>
              <a:t>Current/Capital Account Surplus/Deficits</a:t>
            </a:r>
            <a:endParaRPr lang="en-US" dirty="0"/>
          </a:p>
        </p:txBody>
      </p:sp>
      <p:sp>
        <p:nvSpPr>
          <p:cNvPr id="3" name="Content Placeholder 2"/>
          <p:cNvSpPr>
            <a:spLocks noGrp="1"/>
          </p:cNvSpPr>
          <p:nvPr>
            <p:ph idx="1"/>
          </p:nvPr>
        </p:nvSpPr>
        <p:spPr>
          <a:xfrm>
            <a:off x="208935" y="1482725"/>
            <a:ext cx="7971503" cy="1806573"/>
          </a:xfrm>
        </p:spPr>
        <p:txBody>
          <a:bodyPr>
            <a:normAutofit lnSpcReduction="10000"/>
          </a:bodyPr>
          <a:lstStyle/>
          <a:p>
            <a:r>
              <a:rPr lang="en-US" dirty="0" smtClean="0"/>
              <a:t>Because the balance of payments = 0, then:</a:t>
            </a:r>
          </a:p>
          <a:p>
            <a:pPr lvl="1"/>
            <a:r>
              <a:rPr lang="en-US" dirty="0" smtClean="0"/>
              <a:t>If the current account is in surplus, the other must be in deficit. </a:t>
            </a:r>
          </a:p>
          <a:p>
            <a:pPr lvl="1"/>
            <a:r>
              <a:rPr lang="en-US" dirty="0"/>
              <a:t>If the current account is in </a:t>
            </a:r>
            <a:r>
              <a:rPr lang="en-US" dirty="0" smtClean="0"/>
              <a:t>deficit, </a:t>
            </a:r>
            <a:r>
              <a:rPr lang="en-US" dirty="0"/>
              <a:t>the other must be in </a:t>
            </a:r>
            <a:r>
              <a:rPr lang="en-US" dirty="0" smtClean="0"/>
              <a:t>surplus. </a:t>
            </a:r>
            <a:endParaRPr lang="en-US" dirty="0"/>
          </a:p>
          <a:p>
            <a:endParaRPr lang="en-US" dirty="0" smtClean="0"/>
          </a:p>
          <a:p>
            <a:endParaRPr lang="en-US" dirty="0"/>
          </a:p>
        </p:txBody>
      </p:sp>
      <p:graphicFrame>
        <p:nvGraphicFramePr>
          <p:cNvPr id="4" name="Table 3"/>
          <p:cNvGraphicFramePr>
            <a:graphicFrameLocks noGrp="1"/>
          </p:cNvGraphicFramePr>
          <p:nvPr>
            <p:extLst/>
          </p:nvPr>
        </p:nvGraphicFramePr>
        <p:xfrm>
          <a:off x="521110" y="3274957"/>
          <a:ext cx="10432438" cy="3140997"/>
        </p:xfrm>
        <a:graphic>
          <a:graphicData uri="http://schemas.openxmlformats.org/drawingml/2006/table">
            <a:tbl>
              <a:tblPr firstRow="1" bandRow="1">
                <a:tableStyleId>{5C22544A-7EE6-4342-B048-85BDC9FD1C3A}</a:tableStyleId>
              </a:tblPr>
              <a:tblGrid>
                <a:gridCol w="2345118">
                  <a:extLst>
                    <a:ext uri="{9D8B030D-6E8A-4147-A177-3AD203B41FA5}">
                      <a16:colId xmlns:a16="http://schemas.microsoft.com/office/drawing/2014/main" val="98980621"/>
                    </a:ext>
                  </a:extLst>
                </a:gridCol>
                <a:gridCol w="3175662">
                  <a:extLst>
                    <a:ext uri="{9D8B030D-6E8A-4147-A177-3AD203B41FA5}">
                      <a16:colId xmlns:a16="http://schemas.microsoft.com/office/drawing/2014/main" val="2178085607"/>
                    </a:ext>
                  </a:extLst>
                </a:gridCol>
                <a:gridCol w="4911658">
                  <a:extLst>
                    <a:ext uri="{9D8B030D-6E8A-4147-A177-3AD203B41FA5}">
                      <a16:colId xmlns:a16="http://schemas.microsoft.com/office/drawing/2014/main" val="1579543087"/>
                    </a:ext>
                  </a:extLst>
                </a:gridCol>
              </a:tblGrid>
              <a:tr h="385366">
                <a:tc>
                  <a:txBody>
                    <a:bodyPr/>
                    <a:lstStyle/>
                    <a:p>
                      <a:r>
                        <a:rPr lang="en-US" dirty="0" smtClean="0"/>
                        <a:t>Current</a:t>
                      </a:r>
                      <a:r>
                        <a:rPr lang="en-US" baseline="0" dirty="0" smtClean="0"/>
                        <a:t> Account</a:t>
                      </a:r>
                      <a:endParaRPr lang="en-US" dirty="0"/>
                    </a:p>
                  </a:txBody>
                  <a:tcPr/>
                </a:tc>
                <a:tc>
                  <a:txBody>
                    <a:bodyPr/>
                    <a:lstStyle/>
                    <a:p>
                      <a:r>
                        <a:rPr lang="en-US" dirty="0" smtClean="0"/>
                        <a:t>Capital Account</a:t>
                      </a:r>
                      <a:endParaRPr lang="en-US" dirty="0"/>
                    </a:p>
                  </a:txBody>
                  <a:tcPr/>
                </a:tc>
                <a:tc>
                  <a:txBody>
                    <a:bodyPr/>
                    <a:lstStyle/>
                    <a:p>
                      <a:r>
                        <a:rPr lang="en-US" dirty="0" smtClean="0"/>
                        <a:t>Real</a:t>
                      </a:r>
                      <a:r>
                        <a:rPr lang="en-US" baseline="0" dirty="0" smtClean="0"/>
                        <a:t> World Example</a:t>
                      </a:r>
                      <a:endParaRPr lang="en-US" dirty="0"/>
                    </a:p>
                  </a:txBody>
                  <a:tcPr/>
                </a:tc>
                <a:extLst>
                  <a:ext uri="{0D108BD9-81ED-4DB2-BD59-A6C34878D82A}">
                    <a16:rowId xmlns:a16="http://schemas.microsoft.com/office/drawing/2014/main" val="1513054834"/>
                  </a:ext>
                </a:extLst>
              </a:tr>
              <a:tr h="1520348">
                <a:tc>
                  <a:txBody>
                    <a:bodyPr/>
                    <a:lstStyle/>
                    <a:p>
                      <a:r>
                        <a:rPr lang="en-US" dirty="0" smtClean="0">
                          <a:solidFill>
                            <a:srgbClr val="00B050"/>
                          </a:solidFill>
                        </a:rPr>
                        <a:t>Surplus</a:t>
                      </a:r>
                    </a:p>
                    <a:p>
                      <a:r>
                        <a:rPr lang="en-US" dirty="0" smtClean="0">
                          <a:solidFill>
                            <a:srgbClr val="00B050"/>
                          </a:solidFill>
                        </a:rPr>
                        <a:t>Exports</a:t>
                      </a:r>
                      <a:r>
                        <a:rPr lang="en-US" baseline="0" dirty="0" smtClean="0">
                          <a:solidFill>
                            <a:srgbClr val="00B050"/>
                          </a:solidFill>
                        </a:rPr>
                        <a:t> &gt; Imports</a:t>
                      </a:r>
                      <a:endParaRPr lang="en-US" dirty="0">
                        <a:solidFill>
                          <a:srgbClr val="00B050"/>
                        </a:solidFill>
                      </a:endParaRPr>
                    </a:p>
                  </a:txBody>
                  <a:tcPr/>
                </a:tc>
                <a:tc>
                  <a:txBody>
                    <a:bodyPr/>
                    <a:lstStyle/>
                    <a:p>
                      <a:r>
                        <a:rPr lang="en-US" dirty="0" smtClean="0">
                          <a:solidFill>
                            <a:srgbClr val="FF0000"/>
                          </a:solidFill>
                        </a:rPr>
                        <a:t>Deficit</a:t>
                      </a:r>
                    </a:p>
                    <a:p>
                      <a:r>
                        <a:rPr lang="en-US" dirty="0" smtClean="0">
                          <a:solidFill>
                            <a:srgbClr val="FF0000"/>
                          </a:solidFill>
                        </a:rPr>
                        <a:t>More</a:t>
                      </a:r>
                      <a:r>
                        <a:rPr lang="en-US" baseline="0" dirty="0" smtClean="0">
                          <a:solidFill>
                            <a:srgbClr val="FF0000"/>
                          </a:solidFill>
                        </a:rPr>
                        <a:t> investment in foreign countries than in domestic markets.</a:t>
                      </a:r>
                      <a:endParaRPr lang="en-US" dirty="0">
                        <a:solidFill>
                          <a:srgbClr val="FF0000"/>
                        </a:solidFill>
                      </a:endParaRPr>
                    </a:p>
                  </a:txBody>
                  <a:tcPr/>
                </a:tc>
                <a:tc>
                  <a:txBody>
                    <a:bodyPr/>
                    <a:lstStyle/>
                    <a:p>
                      <a:r>
                        <a:rPr lang="en-US" dirty="0" smtClean="0"/>
                        <a:t>China exports</a:t>
                      </a:r>
                      <a:r>
                        <a:rPr lang="en-US" baseline="0" dirty="0" smtClean="0"/>
                        <a:t> many products to other countries, and Chinese are using this money to invest in property etc. in these countries. A lot of property in Sydney, Australia is owned by Chinese investors.</a:t>
                      </a:r>
                      <a:endParaRPr lang="en-US" dirty="0"/>
                    </a:p>
                  </a:txBody>
                  <a:tcPr/>
                </a:tc>
                <a:extLst>
                  <a:ext uri="{0D108BD9-81ED-4DB2-BD59-A6C34878D82A}">
                    <a16:rowId xmlns:a16="http://schemas.microsoft.com/office/drawing/2014/main" val="1230233305"/>
                  </a:ext>
                </a:extLst>
              </a:tr>
              <a:tr h="1235283">
                <a:tc>
                  <a:txBody>
                    <a:bodyPr/>
                    <a:lstStyle/>
                    <a:p>
                      <a:r>
                        <a:rPr lang="en-US" dirty="0" smtClean="0">
                          <a:solidFill>
                            <a:srgbClr val="FF0000"/>
                          </a:solidFill>
                        </a:rPr>
                        <a:t>Deficit</a:t>
                      </a:r>
                    </a:p>
                    <a:p>
                      <a:r>
                        <a:rPr lang="en-US" baseline="0" dirty="0" smtClean="0">
                          <a:solidFill>
                            <a:srgbClr val="FF0000"/>
                          </a:solidFill>
                        </a:rPr>
                        <a:t>Imports &gt; Exports</a:t>
                      </a:r>
                      <a:endParaRPr lang="en-US" dirty="0">
                        <a:solidFill>
                          <a:srgbClr val="FF0000"/>
                        </a:solidFill>
                      </a:endParaRPr>
                    </a:p>
                  </a:txBody>
                  <a:tcPr/>
                </a:tc>
                <a:tc>
                  <a:txBody>
                    <a:bodyPr/>
                    <a:lstStyle/>
                    <a:p>
                      <a:r>
                        <a:rPr lang="en-US" dirty="0" smtClean="0">
                          <a:solidFill>
                            <a:srgbClr val="00B050"/>
                          </a:solidFill>
                        </a:rPr>
                        <a:t>Surplus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B050"/>
                          </a:solidFill>
                        </a:rPr>
                        <a:t>More</a:t>
                      </a:r>
                      <a:r>
                        <a:rPr lang="en-US" baseline="0" dirty="0" smtClean="0">
                          <a:solidFill>
                            <a:srgbClr val="00B050"/>
                          </a:solidFill>
                        </a:rPr>
                        <a:t> investment in foreign countries than in domestic markets.</a:t>
                      </a:r>
                      <a:endParaRPr lang="en-US" dirty="0" smtClean="0">
                        <a:solidFill>
                          <a:srgbClr val="00B050"/>
                        </a:solidFill>
                      </a:endParaRPr>
                    </a:p>
                  </a:txBody>
                  <a:tcPr/>
                </a:tc>
                <a:tc>
                  <a:txBody>
                    <a:bodyPr/>
                    <a:lstStyle/>
                    <a:p>
                      <a:r>
                        <a:rPr lang="en-US" dirty="0" smtClean="0"/>
                        <a:t>The</a:t>
                      </a:r>
                      <a:r>
                        <a:rPr lang="en-US" baseline="0" dirty="0" smtClean="0"/>
                        <a:t> US imports more than it exports. Many foreigners lend money to the US and invest in US companies and property as well as lending to the US government by buying bonds.</a:t>
                      </a:r>
                      <a:endParaRPr lang="en-US" dirty="0"/>
                    </a:p>
                  </a:txBody>
                  <a:tcPr/>
                </a:tc>
                <a:extLst>
                  <a:ext uri="{0D108BD9-81ED-4DB2-BD59-A6C34878D82A}">
                    <a16:rowId xmlns:a16="http://schemas.microsoft.com/office/drawing/2014/main" val="1580307006"/>
                  </a:ext>
                </a:extLst>
              </a:tr>
            </a:tbl>
          </a:graphicData>
        </a:graphic>
      </p:graphicFrame>
      <p:sp>
        <p:nvSpPr>
          <p:cNvPr id="5" name="TextBox 4"/>
          <p:cNvSpPr txBox="1"/>
          <p:nvPr/>
        </p:nvSpPr>
        <p:spPr>
          <a:xfrm>
            <a:off x="6512560" y="365125"/>
            <a:ext cx="5049520" cy="923330"/>
          </a:xfrm>
          <a:prstGeom prst="rect">
            <a:avLst/>
          </a:prstGeom>
          <a:solidFill>
            <a:srgbClr val="FFFF00"/>
          </a:solidFill>
        </p:spPr>
        <p:txBody>
          <a:bodyPr wrap="square" rtlCol="0">
            <a:spAutoFit/>
          </a:bodyPr>
          <a:lstStyle/>
          <a:p>
            <a:r>
              <a:rPr lang="en-AU" dirty="0" smtClean="0">
                <a:solidFill>
                  <a:srgbClr val="FF0000"/>
                </a:solidFill>
              </a:rPr>
              <a:t>Summary</a:t>
            </a:r>
          </a:p>
          <a:p>
            <a:r>
              <a:rPr lang="en-AU" dirty="0" smtClean="0">
                <a:solidFill>
                  <a:srgbClr val="FF0000"/>
                </a:solidFill>
              </a:rPr>
              <a:t>When one account is in deficit the other must be in surplus and vice versa. </a:t>
            </a:r>
            <a:endParaRPr lang="en-AU" dirty="0">
              <a:solidFill>
                <a:srgbClr val="FF0000"/>
              </a:solidFill>
            </a:endParaRPr>
          </a:p>
        </p:txBody>
      </p:sp>
    </p:spTree>
    <p:extLst>
      <p:ext uri="{BB962C8B-B14F-4D97-AF65-F5344CB8AC3E}">
        <p14:creationId xmlns:p14="http://schemas.microsoft.com/office/powerpoint/2010/main" val="4406033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670533" cy="1325563"/>
          </a:xfrm>
        </p:spPr>
        <p:txBody>
          <a:bodyPr/>
          <a:lstStyle/>
          <a:p>
            <a:r>
              <a:rPr lang="en-AU" dirty="0" smtClean="0"/>
              <a:t>Terms: Current Account = Balance of Payments?</a:t>
            </a:r>
            <a:endParaRPr lang="en-AU" dirty="0"/>
          </a:p>
        </p:txBody>
      </p:sp>
      <p:sp>
        <p:nvSpPr>
          <p:cNvPr id="3" name="Content Placeholder 2"/>
          <p:cNvSpPr>
            <a:spLocks noGrp="1"/>
          </p:cNvSpPr>
          <p:nvPr>
            <p:ph idx="1"/>
          </p:nvPr>
        </p:nvSpPr>
        <p:spPr>
          <a:xfrm>
            <a:off x="838200" y="1825625"/>
            <a:ext cx="10515600" cy="2598891"/>
          </a:xfrm>
        </p:spPr>
        <p:txBody>
          <a:bodyPr>
            <a:normAutofit/>
          </a:bodyPr>
          <a:lstStyle/>
          <a:p>
            <a:r>
              <a:rPr lang="en-AU" dirty="0" smtClean="0"/>
              <a:t>Sometimes you will see the ‘</a:t>
            </a:r>
            <a:r>
              <a:rPr lang="en-AU" dirty="0" smtClean="0">
                <a:solidFill>
                  <a:srgbClr val="00B0F0"/>
                </a:solidFill>
              </a:rPr>
              <a:t>current account</a:t>
            </a:r>
            <a:r>
              <a:rPr lang="en-AU" dirty="0" smtClean="0"/>
              <a:t>’ and ‘</a:t>
            </a:r>
            <a:r>
              <a:rPr lang="en-AU" dirty="0" smtClean="0">
                <a:solidFill>
                  <a:srgbClr val="00B0F0"/>
                </a:solidFill>
              </a:rPr>
              <a:t>balance of payments</a:t>
            </a:r>
            <a:r>
              <a:rPr lang="en-AU" dirty="0" smtClean="0"/>
              <a:t>’ </a:t>
            </a:r>
            <a:r>
              <a:rPr lang="en-AU" dirty="0" smtClean="0">
                <a:solidFill>
                  <a:srgbClr val="00B0F0"/>
                </a:solidFill>
              </a:rPr>
              <a:t>used</a:t>
            </a:r>
            <a:r>
              <a:rPr lang="en-AU" dirty="0" smtClean="0"/>
              <a:t> </a:t>
            </a:r>
            <a:r>
              <a:rPr lang="en-AU" dirty="0" smtClean="0">
                <a:solidFill>
                  <a:srgbClr val="00B0F0"/>
                </a:solidFill>
              </a:rPr>
              <a:t>interchangeably</a:t>
            </a:r>
            <a:r>
              <a:rPr lang="en-AU" dirty="0" smtClean="0"/>
              <a:t>. </a:t>
            </a:r>
          </a:p>
          <a:p>
            <a:pPr lvl="1"/>
            <a:r>
              <a:rPr lang="en-AU" dirty="0" smtClean="0"/>
              <a:t>This is because many people see the current account as the important part of the balance of payments.</a:t>
            </a:r>
          </a:p>
          <a:p>
            <a:pPr lvl="2"/>
            <a:r>
              <a:rPr lang="en-AU" dirty="0" smtClean="0"/>
              <a:t>Many cite a large current account deficit to be an unsustainable long term situation, as it may indicate a reliance on foreign production, and a loss of self sufficiency.</a:t>
            </a:r>
          </a:p>
          <a:p>
            <a:endParaRPr lang="en-AU" dirty="0" smtClean="0"/>
          </a:p>
          <a:p>
            <a:endParaRPr lang="en-AU" dirty="0" smtClean="0"/>
          </a:p>
        </p:txBody>
      </p:sp>
      <p:sp>
        <p:nvSpPr>
          <p:cNvPr id="4" name="TextBox 3"/>
          <p:cNvSpPr txBox="1"/>
          <p:nvPr/>
        </p:nvSpPr>
        <p:spPr>
          <a:xfrm>
            <a:off x="727587" y="4424516"/>
            <a:ext cx="9851923" cy="1815882"/>
          </a:xfrm>
          <a:prstGeom prst="rect">
            <a:avLst/>
          </a:prstGeom>
          <a:noFill/>
        </p:spPr>
        <p:txBody>
          <a:bodyPr wrap="square" rtlCol="0">
            <a:spAutoFit/>
          </a:bodyPr>
          <a:lstStyle/>
          <a:p>
            <a:r>
              <a:rPr lang="en-AU" sz="2800" dirty="0" smtClean="0"/>
              <a:t>If a question refers to ‘a decrease in the balance of payments’. What will this usually mean?</a:t>
            </a:r>
          </a:p>
          <a:p>
            <a:r>
              <a:rPr lang="en-AU" sz="2800" dirty="0" smtClean="0">
                <a:solidFill>
                  <a:srgbClr val="0070C0"/>
                </a:solidFill>
              </a:rPr>
              <a:t>A decrease in the current account – moving toward a current account deficit. </a:t>
            </a:r>
            <a:endParaRPr lang="en-AU" sz="2800" dirty="0">
              <a:solidFill>
                <a:srgbClr val="0070C0"/>
              </a:solidFill>
            </a:endParaRPr>
          </a:p>
        </p:txBody>
      </p:sp>
      <p:sp>
        <p:nvSpPr>
          <p:cNvPr id="5" name="TextBox 4"/>
          <p:cNvSpPr txBox="1"/>
          <p:nvPr/>
        </p:nvSpPr>
        <p:spPr>
          <a:xfrm>
            <a:off x="7690585" y="133935"/>
            <a:ext cx="4167739" cy="1107996"/>
          </a:xfrm>
          <a:prstGeom prst="rect">
            <a:avLst/>
          </a:prstGeom>
          <a:solidFill>
            <a:srgbClr val="FFFF00"/>
          </a:solidFill>
        </p:spPr>
        <p:txBody>
          <a:bodyPr wrap="square" rtlCol="0">
            <a:spAutoFit/>
          </a:bodyPr>
          <a:lstStyle/>
          <a:p>
            <a:r>
              <a:rPr lang="en-US" dirty="0" smtClean="0">
                <a:solidFill>
                  <a:srgbClr val="FF0000"/>
                </a:solidFill>
              </a:rPr>
              <a:t>Summary</a:t>
            </a:r>
          </a:p>
          <a:p>
            <a:r>
              <a:rPr lang="en-US" sz="1600" dirty="0" smtClean="0">
                <a:solidFill>
                  <a:srgbClr val="FF0000"/>
                </a:solidFill>
              </a:rPr>
              <a:t>Sometimes the balance of payments can refer to the current account, because the current account is a political issue in the US. </a:t>
            </a:r>
            <a:endParaRPr lang="en-US" sz="1600" dirty="0">
              <a:solidFill>
                <a:srgbClr val="FF0000"/>
              </a:solidFill>
            </a:endParaRPr>
          </a:p>
        </p:txBody>
      </p:sp>
    </p:spTree>
    <p:extLst>
      <p:ext uri="{BB962C8B-B14F-4D97-AF65-F5344CB8AC3E}">
        <p14:creationId xmlns:p14="http://schemas.microsoft.com/office/powerpoint/2010/main" val="1429638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58" y="159820"/>
            <a:ext cx="6159366" cy="701826"/>
          </a:xfrm>
        </p:spPr>
        <p:txBody>
          <a:bodyPr>
            <a:normAutofit fontScale="90000"/>
          </a:bodyPr>
          <a:lstStyle/>
          <a:p>
            <a:r>
              <a:rPr lang="en-US" dirty="0" smtClean="0"/>
              <a:t>Current Account Surplus – Good and Bad</a:t>
            </a:r>
            <a:endParaRPr lang="en-US" dirty="0"/>
          </a:p>
        </p:txBody>
      </p:sp>
      <p:sp>
        <p:nvSpPr>
          <p:cNvPr id="4" name="Content Placeholder 3"/>
          <p:cNvSpPr>
            <a:spLocks noGrp="1"/>
          </p:cNvSpPr>
          <p:nvPr>
            <p:ph sz="half" idx="1"/>
          </p:nvPr>
        </p:nvSpPr>
        <p:spPr>
          <a:xfrm>
            <a:off x="510941" y="933651"/>
            <a:ext cx="5181600" cy="4146032"/>
          </a:xfrm>
          <a:solidFill>
            <a:schemeClr val="accent6">
              <a:lumMod val="40000"/>
              <a:lumOff val="60000"/>
            </a:schemeClr>
          </a:solidFill>
        </p:spPr>
        <p:txBody>
          <a:bodyPr/>
          <a:lstStyle/>
          <a:p>
            <a:pPr marL="0" indent="0">
              <a:buNone/>
            </a:pPr>
            <a:r>
              <a:rPr lang="en-US" b="1" dirty="0" smtClean="0"/>
              <a:t>China, South Korea, Japan etc.</a:t>
            </a:r>
          </a:p>
          <a:p>
            <a:r>
              <a:rPr lang="en-US" dirty="0" smtClean="0"/>
              <a:t>China’s growth has been fueled by export oriented growth which has developed the manufacturing sector and the middle class. Therefore they regularly have a current account surplus, which many see as a positive situation for China. </a:t>
            </a:r>
            <a:endParaRPr lang="en-US" dirty="0"/>
          </a:p>
        </p:txBody>
      </p:sp>
      <p:sp>
        <p:nvSpPr>
          <p:cNvPr id="5" name="Content Placeholder 4"/>
          <p:cNvSpPr>
            <a:spLocks noGrp="1"/>
          </p:cNvSpPr>
          <p:nvPr>
            <p:ph sz="half" idx="2"/>
          </p:nvPr>
        </p:nvSpPr>
        <p:spPr>
          <a:xfrm>
            <a:off x="6289258" y="25066"/>
            <a:ext cx="5599497" cy="4351338"/>
          </a:xfrm>
          <a:solidFill>
            <a:srgbClr val="FD6B6B"/>
          </a:solidFill>
        </p:spPr>
        <p:txBody>
          <a:bodyPr/>
          <a:lstStyle/>
          <a:p>
            <a:pPr marL="0" indent="0">
              <a:buNone/>
            </a:pPr>
            <a:r>
              <a:rPr lang="en-US" b="1" dirty="0"/>
              <a:t>Mali (gold), Mauritania (iron ore), Mozambique (</a:t>
            </a:r>
            <a:r>
              <a:rPr lang="en-US" b="1" dirty="0" err="1"/>
              <a:t>aluminium</a:t>
            </a:r>
            <a:r>
              <a:rPr lang="en-US" b="1" dirty="0"/>
              <a:t>), Namibia (diamond, uranium, gold, and zinc), and Zambia (copper and cobalt</a:t>
            </a:r>
            <a:r>
              <a:rPr lang="en-US" b="1" dirty="0" smtClean="0"/>
              <a:t>)</a:t>
            </a:r>
          </a:p>
          <a:p>
            <a:r>
              <a:rPr lang="en-US" sz="2400" dirty="0" smtClean="0"/>
              <a:t>These countries consistently export minerals, however many believe that they are being exploited by western mining companies who are simply taking the wealth and leaving, not creating any long term growth.</a:t>
            </a:r>
            <a:endParaRPr lang="en-US" sz="2400" dirty="0"/>
          </a:p>
        </p:txBody>
      </p:sp>
      <p:pic>
        <p:nvPicPr>
          <p:cNvPr id="6" name="Picture 5"/>
          <p:cNvPicPr>
            <a:picLocks noChangeAspect="1"/>
          </p:cNvPicPr>
          <p:nvPr/>
        </p:nvPicPr>
        <p:blipFill>
          <a:blip r:embed="rId2"/>
          <a:stretch>
            <a:fillRect/>
          </a:stretch>
        </p:blipFill>
        <p:spPr>
          <a:xfrm>
            <a:off x="403107" y="4617705"/>
            <a:ext cx="3070944" cy="2000767"/>
          </a:xfrm>
          <a:prstGeom prst="rect">
            <a:avLst/>
          </a:prstGeom>
        </p:spPr>
      </p:pic>
      <p:pic>
        <p:nvPicPr>
          <p:cNvPr id="7" name="Picture 6"/>
          <p:cNvPicPr>
            <a:picLocks noChangeAspect="1"/>
          </p:cNvPicPr>
          <p:nvPr/>
        </p:nvPicPr>
        <p:blipFill>
          <a:blip r:embed="rId3"/>
          <a:stretch>
            <a:fillRect/>
          </a:stretch>
        </p:blipFill>
        <p:spPr>
          <a:xfrm>
            <a:off x="3720591" y="4846455"/>
            <a:ext cx="1971950" cy="1543265"/>
          </a:xfrm>
          <a:prstGeom prst="rect">
            <a:avLst/>
          </a:prstGeom>
        </p:spPr>
      </p:pic>
      <p:pic>
        <p:nvPicPr>
          <p:cNvPr id="8" name="Picture 2" descr="SUSTAINABILITY AND HEALTH | Reconciling Environment and Modern Liv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0332" y="3658888"/>
            <a:ext cx="4920733" cy="3109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10895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95129"/>
          </a:xfrm>
        </p:spPr>
        <p:txBody>
          <a:bodyPr/>
          <a:lstStyle/>
          <a:p>
            <a:endParaRPr lang="en-AU" dirty="0"/>
          </a:p>
        </p:txBody>
      </p:sp>
      <p:sp>
        <p:nvSpPr>
          <p:cNvPr id="3" name="Content Placeholder 2"/>
          <p:cNvSpPr>
            <a:spLocks noGrp="1"/>
          </p:cNvSpPr>
          <p:nvPr>
            <p:ph idx="1"/>
          </p:nvPr>
        </p:nvSpPr>
        <p:spPr>
          <a:xfrm>
            <a:off x="838200" y="1553498"/>
            <a:ext cx="10515600" cy="4623466"/>
          </a:xfrm>
        </p:spPr>
        <p:txBody>
          <a:bodyPr>
            <a:normAutofit fontScale="92500" lnSpcReduction="20000"/>
          </a:bodyPr>
          <a:lstStyle/>
          <a:p>
            <a:r>
              <a:rPr lang="en-AU" dirty="0" smtClean="0"/>
              <a:t>Define the following situation as ‘good’ or ‘bad’. (Note: This is normative in nature (personal opinion) but try your best all the same.)</a:t>
            </a:r>
          </a:p>
          <a:p>
            <a:r>
              <a:rPr lang="en-AU" dirty="0" smtClean="0"/>
              <a:t>A country consistently has a current account deficit, which it funds by selling all its property to foreigners to the point where locals have difficulty finding affordable accommodation.</a:t>
            </a:r>
          </a:p>
          <a:p>
            <a:r>
              <a:rPr lang="en-AU" dirty="0" smtClean="0"/>
              <a:t>A country consistently has a current account deficit, which is funded by large amounts of foreign investment which brings new technologies and creates jobs.</a:t>
            </a:r>
          </a:p>
          <a:p>
            <a:r>
              <a:rPr lang="en-AU" dirty="0" smtClean="0"/>
              <a:t>A country consistently has a current account surplus, which is caused by an increase in manufacturing exports that have created jobs and expanded the economy.</a:t>
            </a:r>
          </a:p>
          <a:p>
            <a:r>
              <a:rPr lang="en-AU" dirty="0" smtClean="0"/>
              <a:t>A country consistently has a current account surplus which is the result of raw material exports which will soon run out. Investors are wary of the long term sustainability of the country and choose not to invest.</a:t>
            </a:r>
            <a:endParaRPr lang="en-AU" dirty="0"/>
          </a:p>
        </p:txBody>
      </p:sp>
      <p:sp>
        <p:nvSpPr>
          <p:cNvPr id="4" name="TextBox 3"/>
          <p:cNvSpPr txBox="1"/>
          <p:nvPr/>
        </p:nvSpPr>
        <p:spPr>
          <a:xfrm>
            <a:off x="5869857" y="2743199"/>
            <a:ext cx="6440130" cy="461665"/>
          </a:xfrm>
          <a:prstGeom prst="rect">
            <a:avLst/>
          </a:prstGeom>
          <a:noFill/>
        </p:spPr>
        <p:txBody>
          <a:bodyPr wrap="square" rtlCol="0">
            <a:spAutoFit/>
          </a:bodyPr>
          <a:lstStyle/>
          <a:p>
            <a:r>
              <a:rPr lang="en-AU" sz="2400" dirty="0" smtClean="0">
                <a:solidFill>
                  <a:srgbClr val="0070C0"/>
                </a:solidFill>
              </a:rPr>
              <a:t>Bad – the situation is not particularly sustainable.</a:t>
            </a:r>
            <a:endParaRPr lang="en-AU" dirty="0">
              <a:solidFill>
                <a:srgbClr val="0070C0"/>
              </a:solidFill>
            </a:endParaRPr>
          </a:p>
        </p:txBody>
      </p:sp>
      <p:sp>
        <p:nvSpPr>
          <p:cNvPr id="5" name="TextBox 4"/>
          <p:cNvSpPr txBox="1"/>
          <p:nvPr/>
        </p:nvSpPr>
        <p:spPr>
          <a:xfrm>
            <a:off x="3102076" y="3660322"/>
            <a:ext cx="7969047" cy="461665"/>
          </a:xfrm>
          <a:prstGeom prst="rect">
            <a:avLst/>
          </a:prstGeom>
          <a:noFill/>
        </p:spPr>
        <p:txBody>
          <a:bodyPr wrap="square" rtlCol="0">
            <a:spAutoFit/>
          </a:bodyPr>
          <a:lstStyle/>
          <a:p>
            <a:r>
              <a:rPr lang="en-AU" sz="2400" dirty="0" smtClean="0">
                <a:solidFill>
                  <a:srgbClr val="0070C0"/>
                </a:solidFill>
              </a:rPr>
              <a:t>Good – new technology and jobs will stimulate the economy.</a:t>
            </a:r>
            <a:endParaRPr lang="en-AU" dirty="0">
              <a:solidFill>
                <a:srgbClr val="0070C0"/>
              </a:solidFill>
            </a:endParaRPr>
          </a:p>
        </p:txBody>
      </p:sp>
      <p:sp>
        <p:nvSpPr>
          <p:cNvPr id="6" name="TextBox 5"/>
          <p:cNvSpPr txBox="1"/>
          <p:nvPr/>
        </p:nvSpPr>
        <p:spPr>
          <a:xfrm>
            <a:off x="3028334" y="4687809"/>
            <a:ext cx="8888363" cy="646331"/>
          </a:xfrm>
          <a:prstGeom prst="rect">
            <a:avLst/>
          </a:prstGeom>
          <a:noFill/>
        </p:spPr>
        <p:txBody>
          <a:bodyPr wrap="square" rtlCol="0">
            <a:spAutoFit/>
          </a:bodyPr>
          <a:lstStyle/>
          <a:p>
            <a:r>
              <a:rPr lang="en-AU" dirty="0" smtClean="0">
                <a:solidFill>
                  <a:srgbClr val="0070C0"/>
                </a:solidFill>
              </a:rPr>
              <a:t>Good – export lead growth can lead to advances in investment and productive capacity similar to that observed in China..</a:t>
            </a:r>
            <a:endParaRPr lang="en-AU" sz="1400" dirty="0">
              <a:solidFill>
                <a:srgbClr val="0070C0"/>
              </a:solidFill>
            </a:endParaRPr>
          </a:p>
        </p:txBody>
      </p:sp>
      <p:sp>
        <p:nvSpPr>
          <p:cNvPr id="7" name="TextBox 6"/>
          <p:cNvSpPr txBox="1"/>
          <p:nvPr/>
        </p:nvSpPr>
        <p:spPr>
          <a:xfrm>
            <a:off x="2943530" y="5992297"/>
            <a:ext cx="8888363" cy="646331"/>
          </a:xfrm>
          <a:prstGeom prst="rect">
            <a:avLst/>
          </a:prstGeom>
          <a:noFill/>
        </p:spPr>
        <p:txBody>
          <a:bodyPr wrap="square" rtlCol="0">
            <a:spAutoFit/>
          </a:bodyPr>
          <a:lstStyle/>
          <a:p>
            <a:r>
              <a:rPr lang="en-AU" dirty="0" smtClean="0">
                <a:solidFill>
                  <a:srgbClr val="0070C0"/>
                </a:solidFill>
              </a:rPr>
              <a:t>Bad – a country that is too reliant on raw material exports and has no long term investment will be left in a difficult situation once the materials run out. </a:t>
            </a:r>
            <a:endParaRPr lang="en-AU" sz="1400" dirty="0">
              <a:solidFill>
                <a:srgbClr val="0070C0"/>
              </a:solidFill>
            </a:endParaRPr>
          </a:p>
        </p:txBody>
      </p:sp>
    </p:spTree>
    <p:extLst>
      <p:ext uri="{BB962C8B-B14F-4D97-AF65-F5344CB8AC3E}">
        <p14:creationId xmlns:p14="http://schemas.microsoft.com/office/powerpoint/2010/main" val="254428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5599" y="246062"/>
            <a:ext cx="5375787" cy="1325563"/>
          </a:xfrm>
        </p:spPr>
        <p:txBody>
          <a:bodyPr/>
          <a:lstStyle/>
          <a:p>
            <a:r>
              <a:rPr lang="en-US" dirty="0" smtClean="0"/>
              <a:t>Trade and Money Flows across nations</a:t>
            </a:r>
            <a:endParaRPr lang="en-US" dirty="0"/>
          </a:p>
        </p:txBody>
      </p:sp>
      <p:sp>
        <p:nvSpPr>
          <p:cNvPr id="5" name="Content Placeholder 4"/>
          <p:cNvSpPr>
            <a:spLocks noGrp="1"/>
          </p:cNvSpPr>
          <p:nvPr>
            <p:ph idx="1"/>
          </p:nvPr>
        </p:nvSpPr>
        <p:spPr>
          <a:xfrm>
            <a:off x="355599" y="1571625"/>
            <a:ext cx="6076929" cy="3088298"/>
          </a:xfrm>
        </p:spPr>
        <p:txBody>
          <a:bodyPr>
            <a:normAutofit fontScale="85000" lnSpcReduction="20000"/>
          </a:bodyPr>
          <a:lstStyle/>
          <a:p>
            <a:r>
              <a:rPr lang="en-US" dirty="0" smtClean="0"/>
              <a:t>Trade can be seen as the </a:t>
            </a:r>
            <a:r>
              <a:rPr lang="en-US" dirty="0" smtClean="0">
                <a:solidFill>
                  <a:srgbClr val="00B0F0"/>
                </a:solidFill>
              </a:rPr>
              <a:t>exchange of goods and services </a:t>
            </a:r>
            <a:r>
              <a:rPr lang="en-US" dirty="0" smtClean="0"/>
              <a:t>between different groups of people/locations.</a:t>
            </a:r>
          </a:p>
          <a:p>
            <a:r>
              <a:rPr lang="en-US" dirty="0" smtClean="0"/>
              <a:t>In our globalized world not only is there a flow of goods and services but flows of money. </a:t>
            </a:r>
          </a:p>
          <a:p>
            <a:r>
              <a:rPr lang="en-US" dirty="0" smtClean="0"/>
              <a:t>In this new topic we will examine not only trade but</a:t>
            </a:r>
            <a:r>
              <a:rPr lang="en-US" dirty="0" smtClean="0">
                <a:solidFill>
                  <a:srgbClr val="00B050"/>
                </a:solidFill>
              </a:rPr>
              <a:t> the movement of all flows of money between countries </a:t>
            </a:r>
            <a:r>
              <a:rPr lang="en-US" dirty="0" smtClean="0"/>
              <a:t>and how they are categorized.</a:t>
            </a:r>
          </a:p>
        </p:txBody>
      </p:sp>
      <p:pic>
        <p:nvPicPr>
          <p:cNvPr id="6" name="Picture 5"/>
          <p:cNvPicPr>
            <a:picLocks noChangeAspect="1"/>
          </p:cNvPicPr>
          <p:nvPr/>
        </p:nvPicPr>
        <p:blipFill>
          <a:blip r:embed="rId2"/>
          <a:stretch>
            <a:fillRect/>
          </a:stretch>
        </p:blipFill>
        <p:spPr>
          <a:xfrm>
            <a:off x="7378911" y="1705508"/>
            <a:ext cx="3110009" cy="1719526"/>
          </a:xfrm>
          <a:prstGeom prst="rect">
            <a:avLst/>
          </a:prstGeom>
        </p:spPr>
      </p:pic>
      <p:sp>
        <p:nvSpPr>
          <p:cNvPr id="9" name="TextBox 8"/>
          <p:cNvSpPr txBox="1"/>
          <p:nvPr/>
        </p:nvSpPr>
        <p:spPr>
          <a:xfrm>
            <a:off x="7011107" y="1237721"/>
            <a:ext cx="4718072" cy="369332"/>
          </a:xfrm>
          <a:prstGeom prst="rect">
            <a:avLst/>
          </a:prstGeom>
          <a:noFill/>
        </p:spPr>
        <p:txBody>
          <a:bodyPr wrap="square" rtlCol="0">
            <a:spAutoFit/>
          </a:bodyPr>
          <a:lstStyle/>
          <a:p>
            <a:r>
              <a:rPr lang="en-US" dirty="0" smtClean="0"/>
              <a:t>Trade along the ancient silk road. </a:t>
            </a:r>
            <a:endParaRPr lang="en-US" dirty="0"/>
          </a:p>
        </p:txBody>
      </p:sp>
      <p:pic>
        <p:nvPicPr>
          <p:cNvPr id="8" name="Picture 7"/>
          <p:cNvPicPr>
            <a:picLocks noChangeAspect="1"/>
          </p:cNvPicPr>
          <p:nvPr/>
        </p:nvPicPr>
        <p:blipFill>
          <a:blip r:embed="rId3"/>
          <a:stretch>
            <a:fillRect/>
          </a:stretch>
        </p:blipFill>
        <p:spPr>
          <a:xfrm>
            <a:off x="1700982" y="4551049"/>
            <a:ext cx="3573174" cy="2052950"/>
          </a:xfrm>
          <a:prstGeom prst="rect">
            <a:avLst/>
          </a:prstGeom>
        </p:spPr>
      </p:pic>
      <p:pic>
        <p:nvPicPr>
          <p:cNvPr id="10" name="Picture 9"/>
          <p:cNvPicPr>
            <a:picLocks noChangeAspect="1"/>
          </p:cNvPicPr>
          <p:nvPr/>
        </p:nvPicPr>
        <p:blipFill>
          <a:blip r:embed="rId4"/>
          <a:stretch>
            <a:fillRect/>
          </a:stretch>
        </p:blipFill>
        <p:spPr>
          <a:xfrm>
            <a:off x="6619539" y="3772561"/>
            <a:ext cx="3118408" cy="2830152"/>
          </a:xfrm>
          <a:prstGeom prst="rect">
            <a:avLst/>
          </a:prstGeom>
        </p:spPr>
      </p:pic>
      <p:pic>
        <p:nvPicPr>
          <p:cNvPr id="11" name="Picture 10"/>
          <p:cNvPicPr>
            <a:picLocks noChangeAspect="1"/>
          </p:cNvPicPr>
          <p:nvPr/>
        </p:nvPicPr>
        <p:blipFill>
          <a:blip r:embed="rId5"/>
          <a:stretch>
            <a:fillRect/>
          </a:stretch>
        </p:blipFill>
        <p:spPr>
          <a:xfrm>
            <a:off x="5556786" y="5401974"/>
            <a:ext cx="1454321" cy="610540"/>
          </a:xfrm>
          <a:prstGeom prst="rect">
            <a:avLst/>
          </a:prstGeom>
        </p:spPr>
      </p:pic>
      <p:sp>
        <p:nvSpPr>
          <p:cNvPr id="12" name="Curved Down Arrow 11"/>
          <p:cNvSpPr/>
          <p:nvPr/>
        </p:nvSpPr>
        <p:spPr>
          <a:xfrm>
            <a:off x="6619539" y="4287043"/>
            <a:ext cx="1399425" cy="96322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Curved Down Arrow 12"/>
          <p:cNvSpPr/>
          <p:nvPr/>
        </p:nvSpPr>
        <p:spPr>
          <a:xfrm>
            <a:off x="8897347" y="4102380"/>
            <a:ext cx="1276315" cy="96322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4" name="Content Placeholder 7"/>
          <p:cNvPicPr>
            <a:picLocks noChangeAspect="1"/>
          </p:cNvPicPr>
          <p:nvPr/>
        </p:nvPicPr>
        <p:blipFill>
          <a:blip r:embed="rId5"/>
          <a:stretch>
            <a:fillRect/>
          </a:stretch>
        </p:blipFill>
        <p:spPr>
          <a:xfrm>
            <a:off x="10020577" y="5127231"/>
            <a:ext cx="1454321" cy="610540"/>
          </a:xfrm>
          <a:prstGeom prst="rect">
            <a:avLst/>
          </a:prstGeom>
        </p:spPr>
      </p:pic>
      <p:sp>
        <p:nvSpPr>
          <p:cNvPr id="2" name="TextBox 1"/>
          <p:cNvSpPr txBox="1"/>
          <p:nvPr/>
        </p:nvSpPr>
        <p:spPr>
          <a:xfrm>
            <a:off x="7011107" y="168399"/>
            <a:ext cx="4279327" cy="923330"/>
          </a:xfrm>
          <a:prstGeom prst="rect">
            <a:avLst/>
          </a:prstGeom>
          <a:solidFill>
            <a:srgbClr val="FFFF00"/>
          </a:solidFill>
        </p:spPr>
        <p:txBody>
          <a:bodyPr wrap="square" rtlCol="0">
            <a:spAutoFit/>
          </a:bodyPr>
          <a:lstStyle/>
          <a:p>
            <a:r>
              <a:rPr lang="en-US" dirty="0" smtClean="0">
                <a:solidFill>
                  <a:srgbClr val="FF0000"/>
                </a:solidFill>
              </a:rPr>
              <a:t>Summary</a:t>
            </a:r>
          </a:p>
          <a:p>
            <a:r>
              <a:rPr lang="en-US" dirty="0" smtClean="0">
                <a:solidFill>
                  <a:srgbClr val="FF0000"/>
                </a:solidFill>
              </a:rPr>
              <a:t>We will extend our discussion of trade to all flows of money in and out of countries.</a:t>
            </a:r>
            <a:endParaRPr lang="en-US" dirty="0">
              <a:solidFill>
                <a:srgbClr val="FF0000"/>
              </a:solidFill>
            </a:endParaRPr>
          </a:p>
        </p:txBody>
      </p:sp>
    </p:spTree>
    <p:extLst>
      <p:ext uri="{BB962C8B-B14F-4D97-AF65-F5344CB8AC3E}">
        <p14:creationId xmlns:p14="http://schemas.microsoft.com/office/powerpoint/2010/main" val="1396952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AU" u="sng" dirty="0">
                <a:hlinkClick r:id="rId2"/>
              </a:rPr>
              <a:t>A Wall Street Strategist Explains His Trade Deficit With Costco - YouTube</a:t>
            </a:r>
            <a:endParaRPr lang="en-US" dirty="0"/>
          </a:p>
          <a:p>
            <a:r>
              <a:rPr lang="en-AU" u="sng" dirty="0" smtClean="0">
                <a:hlinkClick r:id="rId3"/>
              </a:rPr>
              <a:t>The </a:t>
            </a:r>
            <a:r>
              <a:rPr lang="en-AU" u="sng" dirty="0">
                <a:hlinkClick r:id="rId3"/>
              </a:rPr>
              <a:t>argument for a U.S. trade deficit with China - YouTube</a:t>
            </a:r>
            <a:endParaRPr lang="en-US" dirty="0"/>
          </a:p>
        </p:txBody>
      </p:sp>
    </p:spTree>
    <p:extLst>
      <p:ext uri="{BB962C8B-B14F-4D97-AF65-F5344CB8AC3E}">
        <p14:creationId xmlns:p14="http://schemas.microsoft.com/office/powerpoint/2010/main" val="37684009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1600" y="-58537"/>
            <a:ext cx="10515600" cy="786667"/>
          </a:xfrm>
        </p:spPr>
        <p:txBody>
          <a:bodyPr/>
          <a:lstStyle/>
          <a:p>
            <a:r>
              <a:rPr lang="en-US" dirty="0" smtClean="0"/>
              <a:t>Topic 6.1 Balance of Payment Accounts</a:t>
            </a:r>
            <a:endParaRPr lang="en-US" dirty="0"/>
          </a:p>
        </p:txBody>
      </p:sp>
      <p:sp>
        <p:nvSpPr>
          <p:cNvPr id="7" name="Content Placeholder 6"/>
          <p:cNvSpPr>
            <a:spLocks noGrp="1"/>
          </p:cNvSpPr>
          <p:nvPr>
            <p:ph sz="half" idx="1"/>
          </p:nvPr>
        </p:nvSpPr>
        <p:spPr>
          <a:xfrm>
            <a:off x="762175" y="2765689"/>
            <a:ext cx="5181600" cy="2658452"/>
          </a:xfrm>
          <a:solidFill>
            <a:schemeClr val="accent4">
              <a:lumMod val="20000"/>
              <a:lumOff val="80000"/>
            </a:schemeClr>
          </a:solidFill>
        </p:spPr>
        <p:txBody>
          <a:bodyPr>
            <a:normAutofit/>
          </a:bodyPr>
          <a:lstStyle/>
          <a:p>
            <a:pPr marL="0" indent="0">
              <a:buNone/>
            </a:pPr>
            <a:r>
              <a:rPr lang="en-US" b="1" u="sng" dirty="0" smtClean="0"/>
              <a:t>Current Account (CA)</a:t>
            </a:r>
          </a:p>
          <a:p>
            <a:r>
              <a:rPr lang="en-US" sz="2400" dirty="0" smtClean="0"/>
              <a:t>Net exports</a:t>
            </a:r>
          </a:p>
          <a:p>
            <a:r>
              <a:rPr lang="en-US" sz="2400" dirty="0" smtClean="0"/>
              <a:t>Net Investment income</a:t>
            </a:r>
          </a:p>
          <a:p>
            <a:r>
              <a:rPr lang="en-US" sz="2400" dirty="0" smtClean="0"/>
              <a:t>Net Transfers</a:t>
            </a:r>
          </a:p>
          <a:p>
            <a:pPr lvl="1"/>
            <a:r>
              <a:rPr lang="en-US" sz="2000" dirty="0" smtClean="0"/>
              <a:t>Money </a:t>
            </a:r>
            <a:r>
              <a:rPr lang="en-US" sz="2000" dirty="0"/>
              <a:t>transfers</a:t>
            </a:r>
          </a:p>
          <a:p>
            <a:pPr lvl="1"/>
            <a:r>
              <a:rPr lang="en-US" sz="2000" dirty="0" smtClean="0"/>
              <a:t>Net unilateral transfers</a:t>
            </a:r>
            <a:endParaRPr lang="en-US" sz="2000" dirty="0"/>
          </a:p>
        </p:txBody>
      </p:sp>
      <p:sp>
        <p:nvSpPr>
          <p:cNvPr id="8" name="Content Placeholder 7"/>
          <p:cNvSpPr>
            <a:spLocks noGrp="1"/>
          </p:cNvSpPr>
          <p:nvPr>
            <p:ph sz="half" idx="2"/>
          </p:nvPr>
        </p:nvSpPr>
        <p:spPr>
          <a:xfrm>
            <a:off x="6214650" y="2872899"/>
            <a:ext cx="5181600" cy="2384418"/>
          </a:xfrm>
          <a:solidFill>
            <a:schemeClr val="accent1">
              <a:lumMod val="20000"/>
              <a:lumOff val="80000"/>
            </a:schemeClr>
          </a:solidFill>
        </p:spPr>
        <p:txBody>
          <a:bodyPr>
            <a:normAutofit/>
          </a:bodyPr>
          <a:lstStyle/>
          <a:p>
            <a:pPr marL="0" indent="0">
              <a:buNone/>
            </a:pPr>
            <a:r>
              <a:rPr lang="en-US" b="1" u="sng" dirty="0" smtClean="0"/>
              <a:t>Capital and Financial Account</a:t>
            </a:r>
          </a:p>
          <a:p>
            <a:r>
              <a:rPr lang="en-US" dirty="0" smtClean="0"/>
              <a:t>Net purchase of assets between countries</a:t>
            </a:r>
          </a:p>
          <a:p>
            <a:r>
              <a:rPr lang="en-US" dirty="0" smtClean="0"/>
              <a:t>Net Financial capital transfers</a:t>
            </a:r>
          </a:p>
          <a:p>
            <a:pPr marL="0" indent="0">
              <a:buNone/>
            </a:pPr>
            <a:endParaRPr lang="en-US" dirty="0"/>
          </a:p>
        </p:txBody>
      </p:sp>
      <p:sp>
        <p:nvSpPr>
          <p:cNvPr id="4" name="Content Placeholder 6"/>
          <p:cNvSpPr txBox="1">
            <a:spLocks/>
          </p:cNvSpPr>
          <p:nvPr/>
        </p:nvSpPr>
        <p:spPr>
          <a:xfrm>
            <a:off x="956850" y="5977367"/>
            <a:ext cx="10515600" cy="8806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solidFill>
                  <a:srgbClr val="00B0F0"/>
                </a:solidFill>
              </a:rPr>
              <a:t>Whenever there is a transaction </a:t>
            </a:r>
            <a:r>
              <a:rPr lang="en-US" dirty="0" smtClean="0"/>
              <a:t>between our country and another, we should ask: “</a:t>
            </a:r>
            <a:r>
              <a:rPr lang="en-US" dirty="0" smtClean="0">
                <a:solidFill>
                  <a:srgbClr val="00B0F0"/>
                </a:solidFill>
              </a:rPr>
              <a:t>Is it in the current account or capital account?</a:t>
            </a:r>
            <a:r>
              <a:rPr lang="en-US" dirty="0" smtClean="0"/>
              <a:t>”</a:t>
            </a:r>
            <a:endParaRPr lang="en-US" dirty="0"/>
          </a:p>
        </p:txBody>
      </p:sp>
      <p:sp>
        <p:nvSpPr>
          <p:cNvPr id="9" name="TextBox 8"/>
          <p:cNvSpPr txBox="1"/>
          <p:nvPr/>
        </p:nvSpPr>
        <p:spPr>
          <a:xfrm>
            <a:off x="401515" y="585923"/>
            <a:ext cx="8423386" cy="1569660"/>
          </a:xfrm>
          <a:prstGeom prst="rect">
            <a:avLst/>
          </a:prstGeom>
          <a:noFill/>
        </p:spPr>
        <p:txBody>
          <a:bodyPr wrap="square" rtlCol="0">
            <a:spAutoFit/>
          </a:bodyPr>
          <a:lstStyle/>
          <a:p>
            <a:r>
              <a:rPr lang="en-US" sz="1600" b="1" dirty="0" smtClean="0"/>
              <a:t>Balance of Payments (BOP) </a:t>
            </a:r>
            <a:r>
              <a:rPr lang="en-US" sz="1600" dirty="0" smtClean="0"/>
              <a:t>is an accounting system to keep track of transactions between countries over a period of time. </a:t>
            </a:r>
          </a:p>
          <a:p>
            <a:r>
              <a:rPr lang="en-US" sz="1600" dirty="0" smtClean="0"/>
              <a:t>As we first </a:t>
            </a:r>
            <a:r>
              <a:rPr lang="en-US" sz="1600" dirty="0"/>
              <a:t>saw in the circular flow model, </a:t>
            </a:r>
            <a:r>
              <a:rPr lang="en-US" sz="1600" dirty="0">
                <a:solidFill>
                  <a:srgbClr val="00B0F0"/>
                </a:solidFill>
              </a:rPr>
              <a:t>money enters and leaves the economy </a:t>
            </a:r>
            <a:r>
              <a:rPr lang="en-US" sz="1600" dirty="0"/>
              <a:t>through injections and </a:t>
            </a:r>
            <a:r>
              <a:rPr lang="en-US" sz="1600" dirty="0" smtClean="0"/>
              <a:t>leakages. The </a:t>
            </a:r>
            <a:r>
              <a:rPr lang="en-US" sz="1600" dirty="0">
                <a:solidFill>
                  <a:srgbClr val="00B0F0"/>
                </a:solidFill>
              </a:rPr>
              <a:t>balance of payments </a:t>
            </a:r>
            <a:r>
              <a:rPr lang="en-US" sz="1600" dirty="0"/>
              <a:t>looks at </a:t>
            </a:r>
            <a:r>
              <a:rPr lang="en-US" sz="1600" dirty="0" smtClean="0"/>
              <a:t>these flows and </a:t>
            </a:r>
            <a:r>
              <a:rPr lang="en-US" sz="1600" dirty="0" smtClean="0">
                <a:solidFill>
                  <a:srgbClr val="00B0F0"/>
                </a:solidFill>
              </a:rPr>
              <a:t>categorizes </a:t>
            </a:r>
            <a:r>
              <a:rPr lang="en-US" sz="1600" dirty="0">
                <a:solidFill>
                  <a:srgbClr val="00B0F0"/>
                </a:solidFill>
              </a:rPr>
              <a:t>the flows </a:t>
            </a:r>
            <a:r>
              <a:rPr lang="en-US" sz="1600" dirty="0"/>
              <a:t>into two categories – the </a:t>
            </a:r>
            <a:r>
              <a:rPr lang="en-US" sz="1600" dirty="0">
                <a:solidFill>
                  <a:srgbClr val="00B050"/>
                </a:solidFill>
              </a:rPr>
              <a:t>current account </a:t>
            </a:r>
            <a:r>
              <a:rPr lang="en-US" sz="1600" dirty="0"/>
              <a:t>and </a:t>
            </a:r>
            <a:r>
              <a:rPr lang="en-US" sz="1600" dirty="0">
                <a:solidFill>
                  <a:srgbClr val="00B050"/>
                </a:solidFill>
              </a:rPr>
              <a:t>capital account</a:t>
            </a:r>
            <a:r>
              <a:rPr lang="en-US" sz="1600" dirty="0"/>
              <a:t>.</a:t>
            </a:r>
            <a:endParaRPr lang="en-US" sz="1600" dirty="0" smtClean="0"/>
          </a:p>
          <a:p>
            <a:endParaRPr lang="en-US" sz="1600" dirty="0"/>
          </a:p>
        </p:txBody>
      </p:sp>
      <p:pic>
        <p:nvPicPr>
          <p:cNvPr id="10" name="Picture 9"/>
          <p:cNvPicPr>
            <a:picLocks noChangeAspect="1"/>
          </p:cNvPicPr>
          <p:nvPr/>
        </p:nvPicPr>
        <p:blipFill>
          <a:blip r:embed="rId2"/>
          <a:stretch>
            <a:fillRect/>
          </a:stretch>
        </p:blipFill>
        <p:spPr>
          <a:xfrm>
            <a:off x="969235" y="5248496"/>
            <a:ext cx="928753" cy="739498"/>
          </a:xfrm>
          <a:prstGeom prst="rect">
            <a:avLst/>
          </a:prstGeom>
        </p:spPr>
      </p:pic>
      <p:pic>
        <p:nvPicPr>
          <p:cNvPr id="11" name="Picture 10"/>
          <p:cNvPicPr>
            <a:picLocks noChangeAspect="1"/>
          </p:cNvPicPr>
          <p:nvPr/>
        </p:nvPicPr>
        <p:blipFill>
          <a:blip r:embed="rId3"/>
          <a:stretch>
            <a:fillRect/>
          </a:stretch>
        </p:blipFill>
        <p:spPr>
          <a:xfrm>
            <a:off x="2145363" y="5267605"/>
            <a:ext cx="1075952" cy="683422"/>
          </a:xfrm>
          <a:prstGeom prst="rect">
            <a:avLst/>
          </a:prstGeom>
        </p:spPr>
      </p:pic>
      <p:pic>
        <p:nvPicPr>
          <p:cNvPr id="12" name="Picture 11"/>
          <p:cNvPicPr>
            <a:picLocks noChangeAspect="1"/>
          </p:cNvPicPr>
          <p:nvPr/>
        </p:nvPicPr>
        <p:blipFill>
          <a:blip r:embed="rId4"/>
          <a:stretch>
            <a:fillRect/>
          </a:stretch>
        </p:blipFill>
        <p:spPr>
          <a:xfrm>
            <a:off x="3504707" y="5305250"/>
            <a:ext cx="1068942" cy="595804"/>
          </a:xfrm>
          <a:prstGeom prst="rect">
            <a:avLst/>
          </a:prstGeom>
        </p:spPr>
      </p:pic>
      <p:pic>
        <p:nvPicPr>
          <p:cNvPr id="13" name="Picture 12"/>
          <p:cNvPicPr>
            <a:picLocks noChangeAspect="1"/>
          </p:cNvPicPr>
          <p:nvPr/>
        </p:nvPicPr>
        <p:blipFill>
          <a:blip r:embed="rId5"/>
          <a:stretch>
            <a:fillRect/>
          </a:stretch>
        </p:blipFill>
        <p:spPr>
          <a:xfrm>
            <a:off x="7032513" y="4672078"/>
            <a:ext cx="1792388" cy="1216495"/>
          </a:xfrm>
          <a:prstGeom prst="rect">
            <a:avLst/>
          </a:prstGeom>
        </p:spPr>
      </p:pic>
      <p:sp>
        <p:nvSpPr>
          <p:cNvPr id="15" name="Content Placeholder 2"/>
          <p:cNvSpPr txBox="1">
            <a:spLocks/>
          </p:cNvSpPr>
          <p:nvPr/>
        </p:nvSpPr>
        <p:spPr>
          <a:xfrm>
            <a:off x="406400" y="1431925"/>
            <a:ext cx="49530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smtClean="0"/>
          </a:p>
        </p:txBody>
      </p:sp>
      <p:sp>
        <p:nvSpPr>
          <p:cNvPr id="2" name="TextBox 1"/>
          <p:cNvSpPr txBox="1"/>
          <p:nvPr/>
        </p:nvSpPr>
        <p:spPr>
          <a:xfrm>
            <a:off x="9124495" y="1115880"/>
            <a:ext cx="2715311" cy="1569660"/>
          </a:xfrm>
          <a:prstGeom prst="rect">
            <a:avLst/>
          </a:prstGeom>
          <a:solidFill>
            <a:srgbClr val="FFFF00"/>
          </a:solidFill>
        </p:spPr>
        <p:txBody>
          <a:bodyPr wrap="square" rtlCol="0">
            <a:spAutoFit/>
          </a:bodyPr>
          <a:lstStyle/>
          <a:p>
            <a:r>
              <a:rPr lang="en-US" sz="1600" dirty="0" smtClean="0">
                <a:solidFill>
                  <a:srgbClr val="FF0000"/>
                </a:solidFill>
              </a:rPr>
              <a:t>Summary</a:t>
            </a:r>
          </a:p>
          <a:p>
            <a:r>
              <a:rPr lang="en-US" sz="1600" dirty="0" smtClean="0">
                <a:solidFill>
                  <a:srgbClr val="FF0000"/>
                </a:solidFill>
              </a:rPr>
              <a:t>All movements of money between countries are classified either in the current account or capital/financial account.</a:t>
            </a:r>
            <a:endParaRPr lang="en-US" sz="1600" dirty="0">
              <a:solidFill>
                <a:srgbClr val="FF0000"/>
              </a:solidFill>
            </a:endParaRPr>
          </a:p>
        </p:txBody>
      </p:sp>
      <p:sp>
        <p:nvSpPr>
          <p:cNvPr id="3" name="Right Arrow 2"/>
          <p:cNvSpPr/>
          <p:nvPr/>
        </p:nvSpPr>
        <p:spPr>
          <a:xfrm rot="9279677">
            <a:off x="4367360" y="2385047"/>
            <a:ext cx="1199536" cy="5658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rot="1389893">
            <a:off x="6135434" y="2286530"/>
            <a:ext cx="1199536" cy="6195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154237" y="1922016"/>
            <a:ext cx="3711209" cy="461665"/>
          </a:xfrm>
          <a:prstGeom prst="rect">
            <a:avLst/>
          </a:prstGeom>
        </p:spPr>
        <p:txBody>
          <a:bodyPr wrap="none">
            <a:spAutoFit/>
          </a:bodyPr>
          <a:lstStyle/>
          <a:p>
            <a:r>
              <a:rPr lang="en-US" sz="2400" b="1" dirty="0"/>
              <a:t>Balance of </a:t>
            </a:r>
            <a:r>
              <a:rPr lang="en-US" sz="2400" b="1" dirty="0" smtClean="0"/>
              <a:t>Payments </a:t>
            </a:r>
            <a:r>
              <a:rPr lang="en-US" sz="2400" b="1" dirty="0"/>
              <a:t>(BOP) </a:t>
            </a:r>
            <a:endParaRPr lang="en-US" sz="2400" dirty="0"/>
          </a:p>
        </p:txBody>
      </p:sp>
    </p:spTree>
    <p:extLst>
      <p:ext uri="{BB962C8B-B14F-4D97-AF65-F5344CB8AC3E}">
        <p14:creationId xmlns:p14="http://schemas.microsoft.com/office/powerpoint/2010/main" val="25991896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r>
              <a:rPr lang="en-US" dirty="0" smtClean="0"/>
              <a:t>What are the two accounts that make up the balance of payments?</a:t>
            </a:r>
          </a:p>
          <a:p>
            <a:r>
              <a:rPr lang="en-US" dirty="0" smtClean="0">
                <a:solidFill>
                  <a:srgbClr val="0070C0"/>
                </a:solidFill>
              </a:rPr>
              <a:t>Current Account</a:t>
            </a:r>
          </a:p>
          <a:p>
            <a:r>
              <a:rPr lang="en-US" dirty="0" smtClean="0">
                <a:solidFill>
                  <a:srgbClr val="0070C0"/>
                </a:solidFill>
              </a:rPr>
              <a:t>Capital and Financial Account</a:t>
            </a:r>
            <a:endParaRPr lang="en-US" dirty="0">
              <a:solidFill>
                <a:srgbClr val="0070C0"/>
              </a:solidFill>
            </a:endParaRPr>
          </a:p>
        </p:txBody>
      </p:sp>
    </p:spTree>
    <p:extLst>
      <p:ext uri="{BB962C8B-B14F-4D97-AF65-F5344CB8AC3E}">
        <p14:creationId xmlns:p14="http://schemas.microsoft.com/office/powerpoint/2010/main" val="3345089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Account</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5100653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812" y="240458"/>
            <a:ext cx="4431890" cy="662781"/>
          </a:xfrm>
        </p:spPr>
        <p:txBody>
          <a:bodyPr>
            <a:normAutofit fontScale="90000"/>
          </a:bodyPr>
          <a:lstStyle/>
          <a:p>
            <a:r>
              <a:rPr lang="en-US" dirty="0"/>
              <a:t>Current </a:t>
            </a:r>
            <a:r>
              <a:rPr lang="en-US" dirty="0" smtClean="0"/>
              <a:t>Account</a:t>
            </a:r>
            <a:endParaRPr lang="en-US" dirty="0"/>
          </a:p>
        </p:txBody>
      </p:sp>
      <p:sp>
        <p:nvSpPr>
          <p:cNvPr id="3" name="Content Placeholder 2"/>
          <p:cNvSpPr>
            <a:spLocks noGrp="1"/>
          </p:cNvSpPr>
          <p:nvPr>
            <p:ph idx="1"/>
          </p:nvPr>
        </p:nvSpPr>
        <p:spPr>
          <a:xfrm>
            <a:off x="247586" y="903238"/>
            <a:ext cx="7519898" cy="699453"/>
          </a:xfrm>
        </p:spPr>
        <p:txBody>
          <a:bodyPr>
            <a:normAutofit fontScale="40000" lnSpcReduction="20000"/>
          </a:bodyPr>
          <a:lstStyle/>
          <a:p>
            <a:pPr marL="0" indent="0">
              <a:buNone/>
            </a:pPr>
            <a:r>
              <a:rPr lang="en-US" sz="6000" dirty="0" smtClean="0"/>
              <a:t>The current account includes net exports (X-M) but also two other categories of money flows. </a:t>
            </a:r>
          </a:p>
          <a:p>
            <a:endParaRPr lang="en-US" dirty="0"/>
          </a:p>
        </p:txBody>
      </p:sp>
      <p:pic>
        <p:nvPicPr>
          <p:cNvPr id="5" name="Picture 4"/>
          <p:cNvPicPr>
            <a:picLocks noChangeAspect="1"/>
          </p:cNvPicPr>
          <p:nvPr/>
        </p:nvPicPr>
        <p:blipFill>
          <a:blip r:embed="rId2"/>
          <a:stretch>
            <a:fillRect/>
          </a:stretch>
        </p:blipFill>
        <p:spPr>
          <a:xfrm>
            <a:off x="7484523" y="1236476"/>
            <a:ext cx="2524477" cy="2010056"/>
          </a:xfrm>
          <a:prstGeom prst="rect">
            <a:avLst/>
          </a:prstGeom>
        </p:spPr>
      </p:pic>
      <p:pic>
        <p:nvPicPr>
          <p:cNvPr id="6" name="Picture 5"/>
          <p:cNvPicPr>
            <a:picLocks noChangeAspect="1"/>
          </p:cNvPicPr>
          <p:nvPr/>
        </p:nvPicPr>
        <p:blipFill>
          <a:blip r:embed="rId3"/>
          <a:stretch>
            <a:fillRect/>
          </a:stretch>
        </p:blipFill>
        <p:spPr>
          <a:xfrm>
            <a:off x="7305829" y="3246532"/>
            <a:ext cx="2703171" cy="1716998"/>
          </a:xfrm>
          <a:prstGeom prst="rect">
            <a:avLst/>
          </a:prstGeom>
        </p:spPr>
      </p:pic>
      <p:pic>
        <p:nvPicPr>
          <p:cNvPr id="7" name="Picture 6"/>
          <p:cNvPicPr>
            <a:picLocks noChangeAspect="1"/>
          </p:cNvPicPr>
          <p:nvPr/>
        </p:nvPicPr>
        <p:blipFill>
          <a:blip r:embed="rId4"/>
          <a:stretch>
            <a:fillRect/>
          </a:stretch>
        </p:blipFill>
        <p:spPr>
          <a:xfrm>
            <a:off x="7674437" y="5272518"/>
            <a:ext cx="2905530" cy="1619476"/>
          </a:xfrm>
          <a:prstGeom prst="rect">
            <a:avLst/>
          </a:prstGeom>
        </p:spPr>
      </p:pic>
      <p:sp>
        <p:nvSpPr>
          <p:cNvPr id="4" name="Rectangle 3"/>
          <p:cNvSpPr/>
          <p:nvPr/>
        </p:nvSpPr>
        <p:spPr>
          <a:xfrm>
            <a:off x="447812" y="5272518"/>
            <a:ext cx="6096000" cy="1477328"/>
          </a:xfrm>
          <a:prstGeom prst="rect">
            <a:avLst/>
          </a:prstGeom>
          <a:solidFill>
            <a:schemeClr val="accent2">
              <a:lumMod val="20000"/>
              <a:lumOff val="80000"/>
            </a:schemeClr>
          </a:solidFill>
        </p:spPr>
        <p:txBody>
          <a:bodyPr>
            <a:spAutoFit/>
          </a:bodyPr>
          <a:lstStyle/>
          <a:p>
            <a:pPr>
              <a:buFont typeface="Wingdings" panose="05000000000000000000" pitchFamily="2" charset="2"/>
              <a:buChar char="q"/>
            </a:pPr>
            <a:r>
              <a:rPr lang="en-US" b="1" dirty="0" smtClean="0"/>
              <a:t>Net Transfers</a:t>
            </a:r>
            <a:endParaRPr lang="en-US" b="1" dirty="0"/>
          </a:p>
          <a:p>
            <a:pPr lvl="1"/>
            <a:r>
              <a:rPr lang="en-US" dirty="0"/>
              <a:t>Remittances – </a:t>
            </a:r>
            <a:r>
              <a:rPr lang="en-US" dirty="0" err="1"/>
              <a:t>Eg</a:t>
            </a:r>
            <a:r>
              <a:rPr lang="en-US" dirty="0"/>
              <a:t>. A taxi driver in Australia sends money home to his family in Ukraine.</a:t>
            </a:r>
          </a:p>
          <a:p>
            <a:pPr lvl="1"/>
            <a:r>
              <a:rPr lang="en-US" dirty="0"/>
              <a:t>Foreign Aid – </a:t>
            </a:r>
            <a:r>
              <a:rPr lang="en-US" dirty="0" err="1"/>
              <a:t>Eg</a:t>
            </a:r>
            <a:r>
              <a:rPr lang="en-US" dirty="0"/>
              <a:t>. South Korea donates money to Japan after a large earthquake destroys many buildings.</a:t>
            </a:r>
          </a:p>
        </p:txBody>
      </p:sp>
      <p:sp>
        <p:nvSpPr>
          <p:cNvPr id="9" name="Rectangle 8"/>
          <p:cNvSpPr/>
          <p:nvPr/>
        </p:nvSpPr>
        <p:spPr>
          <a:xfrm>
            <a:off x="474130" y="3353183"/>
            <a:ext cx="6096000" cy="1754326"/>
          </a:xfrm>
          <a:prstGeom prst="rect">
            <a:avLst/>
          </a:prstGeom>
          <a:solidFill>
            <a:schemeClr val="accent1">
              <a:lumMod val="20000"/>
              <a:lumOff val="80000"/>
            </a:schemeClr>
          </a:solidFill>
        </p:spPr>
        <p:txBody>
          <a:bodyPr>
            <a:spAutoFit/>
          </a:bodyPr>
          <a:lstStyle/>
          <a:p>
            <a:pPr>
              <a:buFont typeface="Wingdings" panose="05000000000000000000" pitchFamily="2" charset="2"/>
              <a:buChar char="q"/>
            </a:pPr>
            <a:r>
              <a:rPr lang="en-US" b="1" dirty="0" smtClean="0"/>
              <a:t>Net Factor </a:t>
            </a:r>
            <a:r>
              <a:rPr lang="en-US" b="1" dirty="0"/>
              <a:t>Incomes (from ownership of land, capital and enterprise)</a:t>
            </a:r>
          </a:p>
          <a:p>
            <a:pPr lvl="1"/>
            <a:r>
              <a:rPr lang="en-US" dirty="0" err="1"/>
              <a:t>Eg</a:t>
            </a:r>
            <a:r>
              <a:rPr lang="en-US" dirty="0"/>
              <a:t>. A businessman owns property in another country and receives rent from their tenants.</a:t>
            </a:r>
          </a:p>
          <a:p>
            <a:pPr lvl="1"/>
            <a:r>
              <a:rPr lang="en-US" dirty="0" err="1"/>
              <a:t>Eg</a:t>
            </a:r>
            <a:r>
              <a:rPr lang="en-US" dirty="0"/>
              <a:t>. A French woman own shares in Apple and receives a dividend each year.</a:t>
            </a:r>
          </a:p>
        </p:txBody>
      </p:sp>
      <p:sp>
        <p:nvSpPr>
          <p:cNvPr id="10" name="Rectangle 9"/>
          <p:cNvSpPr/>
          <p:nvPr/>
        </p:nvSpPr>
        <p:spPr>
          <a:xfrm>
            <a:off x="474130" y="1602692"/>
            <a:ext cx="6096000" cy="1477328"/>
          </a:xfrm>
          <a:prstGeom prst="rect">
            <a:avLst/>
          </a:prstGeom>
          <a:solidFill>
            <a:schemeClr val="accent4">
              <a:lumMod val="20000"/>
              <a:lumOff val="80000"/>
            </a:schemeClr>
          </a:solidFill>
        </p:spPr>
        <p:txBody>
          <a:bodyPr>
            <a:spAutoFit/>
          </a:bodyPr>
          <a:lstStyle/>
          <a:p>
            <a:pPr>
              <a:buFont typeface="Wingdings" panose="05000000000000000000" pitchFamily="2" charset="2"/>
              <a:buChar char="q"/>
            </a:pPr>
            <a:r>
              <a:rPr lang="en-US" b="1" dirty="0" smtClean="0"/>
              <a:t>Net Imports </a:t>
            </a:r>
            <a:r>
              <a:rPr lang="en-US" b="1" dirty="0"/>
              <a:t>and </a:t>
            </a:r>
            <a:r>
              <a:rPr lang="en-US" b="1" dirty="0" smtClean="0"/>
              <a:t>Exports (Net Exports, Trade Balance)</a:t>
            </a:r>
            <a:endParaRPr lang="en-US" b="1" dirty="0"/>
          </a:p>
          <a:p>
            <a:pPr lvl="1"/>
            <a:r>
              <a:rPr lang="en-US" dirty="0"/>
              <a:t>Exports – income entering the country (G&amp;S leaving the country)</a:t>
            </a:r>
          </a:p>
          <a:p>
            <a:pPr lvl="1"/>
            <a:r>
              <a:rPr lang="en-US" dirty="0"/>
              <a:t>Imports – income leaving the country  (G&amp;S entering the country)</a:t>
            </a:r>
          </a:p>
        </p:txBody>
      </p:sp>
      <p:sp>
        <p:nvSpPr>
          <p:cNvPr id="11" name="TextBox 10"/>
          <p:cNvSpPr txBox="1"/>
          <p:nvPr/>
        </p:nvSpPr>
        <p:spPr>
          <a:xfrm>
            <a:off x="8460088" y="138989"/>
            <a:ext cx="3097824" cy="1015663"/>
          </a:xfrm>
          <a:prstGeom prst="rect">
            <a:avLst/>
          </a:prstGeom>
          <a:solidFill>
            <a:srgbClr val="FFFF00"/>
          </a:solidFill>
        </p:spPr>
        <p:txBody>
          <a:bodyPr wrap="square" rtlCol="0">
            <a:spAutoFit/>
          </a:bodyPr>
          <a:lstStyle/>
          <a:p>
            <a:r>
              <a:rPr lang="en-US" sz="1200" dirty="0" smtClean="0">
                <a:solidFill>
                  <a:srgbClr val="FF0000"/>
                </a:solidFill>
              </a:rPr>
              <a:t>Summary</a:t>
            </a:r>
          </a:p>
          <a:p>
            <a:r>
              <a:rPr lang="en-US" sz="1200" dirty="0" smtClean="0">
                <a:solidFill>
                  <a:srgbClr val="FF0000"/>
                </a:solidFill>
              </a:rPr>
              <a:t>Current account = flow of money for trade, income and transfers</a:t>
            </a:r>
          </a:p>
          <a:p>
            <a:r>
              <a:rPr lang="en-US" sz="1200" dirty="0" smtClean="0">
                <a:solidFill>
                  <a:srgbClr val="FF0000"/>
                </a:solidFill>
              </a:rPr>
              <a:t>Current account surplus = more money enters</a:t>
            </a:r>
          </a:p>
          <a:p>
            <a:r>
              <a:rPr lang="en-US" sz="1200" dirty="0" smtClean="0">
                <a:solidFill>
                  <a:srgbClr val="FF0000"/>
                </a:solidFill>
              </a:rPr>
              <a:t>Current account deficit = more money leaves</a:t>
            </a:r>
            <a:endParaRPr lang="en-US" sz="1200" dirty="0">
              <a:solidFill>
                <a:srgbClr val="FF0000"/>
              </a:solidFill>
            </a:endParaRPr>
          </a:p>
        </p:txBody>
      </p:sp>
      <p:sp>
        <p:nvSpPr>
          <p:cNvPr id="8" name="TextBox 7"/>
          <p:cNvSpPr txBox="1"/>
          <p:nvPr/>
        </p:nvSpPr>
        <p:spPr>
          <a:xfrm>
            <a:off x="10125777" y="3246532"/>
            <a:ext cx="1713297" cy="1600438"/>
          </a:xfrm>
          <a:prstGeom prst="rect">
            <a:avLst/>
          </a:prstGeom>
          <a:noFill/>
        </p:spPr>
        <p:txBody>
          <a:bodyPr wrap="square" rtlCol="0">
            <a:spAutoFit/>
          </a:bodyPr>
          <a:lstStyle/>
          <a:p>
            <a:r>
              <a:rPr lang="en-US" sz="1400" dirty="0" smtClean="0"/>
              <a:t>Any income you receive from overseas, such as dividends (share of profit) from stocks is counted in the current account. </a:t>
            </a:r>
            <a:endParaRPr lang="en-US" sz="1400" dirty="0"/>
          </a:p>
        </p:txBody>
      </p:sp>
    </p:spTree>
    <p:extLst>
      <p:ext uri="{BB962C8B-B14F-4D97-AF65-F5344CB8AC3E}">
        <p14:creationId xmlns:p14="http://schemas.microsoft.com/office/powerpoint/2010/main" val="126938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 Incomes Revision</a:t>
            </a:r>
            <a:endParaRPr lang="en-US" dirty="0"/>
          </a:p>
        </p:txBody>
      </p:sp>
      <p:sp>
        <p:nvSpPr>
          <p:cNvPr id="3" name="Content Placeholder 2"/>
          <p:cNvSpPr>
            <a:spLocks noGrp="1"/>
          </p:cNvSpPr>
          <p:nvPr>
            <p:ph idx="1"/>
          </p:nvPr>
        </p:nvSpPr>
        <p:spPr>
          <a:xfrm>
            <a:off x="838200" y="1825625"/>
            <a:ext cx="9967452" cy="1153549"/>
          </a:xfrm>
        </p:spPr>
        <p:txBody>
          <a:bodyPr>
            <a:normAutofit fontScale="92500" lnSpcReduction="20000"/>
          </a:bodyPr>
          <a:lstStyle/>
          <a:p>
            <a:r>
              <a:rPr lang="en-US" dirty="0" smtClean="0"/>
              <a:t>These come from the ownership of the factors of production.</a:t>
            </a:r>
          </a:p>
          <a:p>
            <a:r>
              <a:rPr lang="en-US" dirty="0"/>
              <a:t>The </a:t>
            </a:r>
            <a:r>
              <a:rPr lang="en-US" dirty="0">
                <a:solidFill>
                  <a:srgbClr val="00B050"/>
                </a:solidFill>
              </a:rPr>
              <a:t>flow of these incomes occurs across nations </a:t>
            </a:r>
            <a:r>
              <a:rPr lang="en-US" dirty="0" smtClean="0">
                <a:solidFill>
                  <a:srgbClr val="00B050"/>
                </a:solidFill>
              </a:rPr>
              <a:t>also</a:t>
            </a:r>
            <a:r>
              <a:rPr lang="en-US" dirty="0" smtClean="0"/>
              <a:t>, contributing to the </a:t>
            </a:r>
            <a:r>
              <a:rPr lang="en-US" dirty="0" smtClean="0">
                <a:solidFill>
                  <a:srgbClr val="00B050"/>
                </a:solidFill>
              </a:rPr>
              <a:t>current account balance</a:t>
            </a:r>
            <a:r>
              <a:rPr lang="en-US" dirty="0" smtClean="0"/>
              <a:t>. </a:t>
            </a:r>
            <a:endParaRPr lang="en-US" dirty="0"/>
          </a:p>
          <a:p>
            <a:endParaRPr lang="en-US" b="1" dirty="0"/>
          </a:p>
          <a:p>
            <a:endParaRPr lang="en-US" dirty="0" smtClean="0"/>
          </a:p>
          <a:p>
            <a:endParaRPr lang="en-US" dirty="0"/>
          </a:p>
          <a:p>
            <a:endParaRPr lang="en-US" dirty="0" smtClean="0"/>
          </a:p>
          <a:p>
            <a:endParaRPr lang="en-US" dirty="0"/>
          </a:p>
          <a:p>
            <a:endParaRPr lang="en-US" dirty="0" smtClean="0"/>
          </a:p>
          <a:p>
            <a:endParaRPr lang="en-US" dirty="0"/>
          </a:p>
        </p:txBody>
      </p:sp>
      <p:graphicFrame>
        <p:nvGraphicFramePr>
          <p:cNvPr id="4" name="Table 3"/>
          <p:cNvGraphicFramePr>
            <a:graphicFrameLocks noGrp="1"/>
          </p:cNvGraphicFramePr>
          <p:nvPr>
            <p:extLst/>
          </p:nvPr>
        </p:nvGraphicFramePr>
        <p:xfrm>
          <a:off x="1011494" y="3122015"/>
          <a:ext cx="9046906" cy="2926080"/>
        </p:xfrm>
        <a:graphic>
          <a:graphicData uri="http://schemas.openxmlformats.org/drawingml/2006/table">
            <a:tbl>
              <a:tblPr firstRow="1" bandRow="1">
                <a:tableStyleId>{5C22544A-7EE6-4342-B048-85BDC9FD1C3A}</a:tableStyleId>
              </a:tblPr>
              <a:tblGrid>
                <a:gridCol w="2201114">
                  <a:extLst>
                    <a:ext uri="{9D8B030D-6E8A-4147-A177-3AD203B41FA5}">
                      <a16:colId xmlns:a16="http://schemas.microsoft.com/office/drawing/2014/main" val="2966241499"/>
                    </a:ext>
                  </a:extLst>
                </a:gridCol>
                <a:gridCol w="2370604">
                  <a:extLst>
                    <a:ext uri="{9D8B030D-6E8A-4147-A177-3AD203B41FA5}">
                      <a16:colId xmlns:a16="http://schemas.microsoft.com/office/drawing/2014/main" val="227695000"/>
                    </a:ext>
                  </a:extLst>
                </a:gridCol>
                <a:gridCol w="4475188">
                  <a:extLst>
                    <a:ext uri="{9D8B030D-6E8A-4147-A177-3AD203B41FA5}">
                      <a16:colId xmlns:a16="http://schemas.microsoft.com/office/drawing/2014/main" val="1683641592"/>
                    </a:ext>
                  </a:extLst>
                </a:gridCol>
              </a:tblGrid>
              <a:tr h="327503">
                <a:tc>
                  <a:txBody>
                    <a:bodyPr/>
                    <a:lstStyle/>
                    <a:p>
                      <a:r>
                        <a:rPr lang="en-US" dirty="0" smtClean="0"/>
                        <a:t>Factor of Production</a:t>
                      </a:r>
                      <a:endParaRPr lang="en-US" dirty="0"/>
                    </a:p>
                  </a:txBody>
                  <a:tcPr/>
                </a:tc>
                <a:tc>
                  <a:txBody>
                    <a:bodyPr/>
                    <a:lstStyle/>
                    <a:p>
                      <a:r>
                        <a:rPr lang="en-US" dirty="0" smtClean="0"/>
                        <a:t>Factor Income Name</a:t>
                      </a:r>
                      <a:endParaRPr lang="en-US" dirty="0"/>
                    </a:p>
                  </a:txBody>
                  <a:tcPr/>
                </a:tc>
                <a:tc>
                  <a:txBody>
                    <a:bodyPr/>
                    <a:lstStyle/>
                    <a:p>
                      <a:r>
                        <a:rPr lang="en-US" dirty="0" smtClean="0"/>
                        <a:t>Example</a:t>
                      </a:r>
                      <a:endParaRPr lang="en-US" dirty="0"/>
                    </a:p>
                  </a:txBody>
                  <a:tcPr/>
                </a:tc>
                <a:extLst>
                  <a:ext uri="{0D108BD9-81ED-4DB2-BD59-A6C34878D82A}">
                    <a16:rowId xmlns:a16="http://schemas.microsoft.com/office/drawing/2014/main" val="34689096"/>
                  </a:ext>
                </a:extLst>
              </a:tr>
              <a:tr h="573130">
                <a:tc>
                  <a:txBody>
                    <a:bodyPr/>
                    <a:lstStyle/>
                    <a:p>
                      <a:r>
                        <a:rPr lang="en-US" dirty="0" smtClean="0"/>
                        <a:t>Land</a:t>
                      </a:r>
                      <a:endParaRPr lang="en-US" dirty="0"/>
                    </a:p>
                  </a:txBody>
                  <a:tcPr/>
                </a:tc>
                <a:tc>
                  <a:txBody>
                    <a:bodyPr/>
                    <a:lstStyle/>
                    <a:p>
                      <a:r>
                        <a:rPr lang="en-US" dirty="0" smtClean="0"/>
                        <a:t>Rent</a:t>
                      </a:r>
                      <a:endParaRPr lang="en-US" dirty="0"/>
                    </a:p>
                  </a:txBody>
                  <a:tcPr/>
                </a:tc>
                <a:tc>
                  <a:txBody>
                    <a:bodyPr/>
                    <a:lstStyle/>
                    <a:p>
                      <a:r>
                        <a:rPr lang="en-US" dirty="0" smtClean="0"/>
                        <a:t>A businessman</a:t>
                      </a:r>
                      <a:r>
                        <a:rPr lang="en-US" baseline="0" dirty="0" smtClean="0"/>
                        <a:t> owns an apartment in Miami, Florida and collects rent each month.</a:t>
                      </a:r>
                      <a:endParaRPr lang="en-US" dirty="0"/>
                    </a:p>
                  </a:txBody>
                  <a:tcPr/>
                </a:tc>
                <a:extLst>
                  <a:ext uri="{0D108BD9-81ED-4DB2-BD59-A6C34878D82A}">
                    <a16:rowId xmlns:a16="http://schemas.microsoft.com/office/drawing/2014/main" val="1699512939"/>
                  </a:ext>
                </a:extLst>
              </a:tr>
              <a:tr h="573130">
                <a:tc>
                  <a:txBody>
                    <a:bodyPr/>
                    <a:lstStyle/>
                    <a:p>
                      <a:r>
                        <a:rPr lang="en-US" dirty="0" smtClean="0"/>
                        <a:t>Labor</a:t>
                      </a:r>
                      <a:endParaRPr lang="en-US" dirty="0"/>
                    </a:p>
                  </a:txBody>
                  <a:tcPr/>
                </a:tc>
                <a:tc>
                  <a:txBody>
                    <a:bodyPr/>
                    <a:lstStyle/>
                    <a:p>
                      <a:r>
                        <a:rPr lang="en-US" dirty="0" smtClean="0"/>
                        <a:t>Wages</a:t>
                      </a:r>
                      <a:endParaRPr lang="en-US" dirty="0"/>
                    </a:p>
                  </a:txBody>
                  <a:tcPr/>
                </a:tc>
                <a:tc>
                  <a:txBody>
                    <a:bodyPr/>
                    <a:lstStyle/>
                    <a:p>
                      <a:r>
                        <a:rPr lang="en-US" dirty="0" smtClean="0"/>
                        <a:t>A</a:t>
                      </a:r>
                      <a:r>
                        <a:rPr lang="en-US" baseline="0" dirty="0" smtClean="0"/>
                        <a:t> doctor works for a hospital and is paid for his labor.</a:t>
                      </a:r>
                      <a:endParaRPr lang="en-US" dirty="0"/>
                    </a:p>
                  </a:txBody>
                  <a:tcPr/>
                </a:tc>
                <a:extLst>
                  <a:ext uri="{0D108BD9-81ED-4DB2-BD59-A6C34878D82A}">
                    <a16:rowId xmlns:a16="http://schemas.microsoft.com/office/drawing/2014/main" val="1467272273"/>
                  </a:ext>
                </a:extLst>
              </a:tr>
              <a:tr h="573130">
                <a:tc>
                  <a:txBody>
                    <a:bodyPr/>
                    <a:lstStyle/>
                    <a:p>
                      <a:r>
                        <a:rPr lang="en-US" dirty="0" smtClean="0"/>
                        <a:t>Capital</a:t>
                      </a:r>
                      <a:endParaRPr lang="en-US" dirty="0"/>
                    </a:p>
                  </a:txBody>
                  <a:tcPr/>
                </a:tc>
                <a:tc>
                  <a:txBody>
                    <a:bodyPr/>
                    <a:lstStyle/>
                    <a:p>
                      <a:r>
                        <a:rPr lang="en-US" dirty="0" smtClean="0"/>
                        <a:t>Interest</a:t>
                      </a:r>
                      <a:endParaRPr lang="en-US" dirty="0"/>
                    </a:p>
                  </a:txBody>
                  <a:tcPr/>
                </a:tc>
                <a:tc>
                  <a:txBody>
                    <a:bodyPr/>
                    <a:lstStyle/>
                    <a:p>
                      <a:r>
                        <a:rPr lang="en-US" dirty="0" smtClean="0"/>
                        <a:t>A bank lends</a:t>
                      </a:r>
                      <a:r>
                        <a:rPr lang="en-US" baseline="0" dirty="0" smtClean="0"/>
                        <a:t> money to a couple who buy a house. They receive interest payments.</a:t>
                      </a:r>
                      <a:endParaRPr lang="en-US" dirty="0"/>
                    </a:p>
                  </a:txBody>
                  <a:tcPr/>
                </a:tc>
                <a:extLst>
                  <a:ext uri="{0D108BD9-81ED-4DB2-BD59-A6C34878D82A}">
                    <a16:rowId xmlns:a16="http://schemas.microsoft.com/office/drawing/2014/main" val="896325419"/>
                  </a:ext>
                </a:extLst>
              </a:tr>
              <a:tr h="573130">
                <a:tc>
                  <a:txBody>
                    <a:bodyPr/>
                    <a:lstStyle/>
                    <a:p>
                      <a:r>
                        <a:rPr lang="en-US" dirty="0" smtClean="0"/>
                        <a:t>Enterprise</a:t>
                      </a:r>
                      <a:endParaRPr lang="en-US" dirty="0"/>
                    </a:p>
                  </a:txBody>
                  <a:tcPr/>
                </a:tc>
                <a:tc>
                  <a:txBody>
                    <a:bodyPr/>
                    <a:lstStyle/>
                    <a:p>
                      <a:r>
                        <a:rPr lang="en-US" dirty="0" smtClean="0"/>
                        <a:t>Profit</a:t>
                      </a:r>
                      <a:endParaRPr lang="en-US" dirty="0"/>
                    </a:p>
                  </a:txBody>
                  <a:tcPr/>
                </a:tc>
                <a:tc>
                  <a:txBody>
                    <a:bodyPr/>
                    <a:lstStyle/>
                    <a:p>
                      <a:r>
                        <a:rPr lang="en-US" dirty="0" smtClean="0"/>
                        <a:t>A</a:t>
                      </a:r>
                      <a:r>
                        <a:rPr lang="en-US" baseline="0" dirty="0" smtClean="0"/>
                        <a:t>n investor who owns shares in Apple receives dividends every 6 months.</a:t>
                      </a:r>
                      <a:endParaRPr lang="en-US" dirty="0"/>
                    </a:p>
                  </a:txBody>
                  <a:tcPr/>
                </a:tc>
                <a:extLst>
                  <a:ext uri="{0D108BD9-81ED-4DB2-BD59-A6C34878D82A}">
                    <a16:rowId xmlns:a16="http://schemas.microsoft.com/office/drawing/2014/main" val="2617138587"/>
                  </a:ext>
                </a:extLst>
              </a:tr>
            </a:tbl>
          </a:graphicData>
        </a:graphic>
      </p:graphicFrame>
      <p:sp>
        <p:nvSpPr>
          <p:cNvPr id="5" name="TextBox 4"/>
          <p:cNvSpPr txBox="1"/>
          <p:nvPr/>
        </p:nvSpPr>
        <p:spPr>
          <a:xfrm>
            <a:off x="7957038" y="138988"/>
            <a:ext cx="3600874" cy="738664"/>
          </a:xfrm>
          <a:prstGeom prst="rect">
            <a:avLst/>
          </a:prstGeom>
          <a:solidFill>
            <a:srgbClr val="FFFF00"/>
          </a:solidFill>
        </p:spPr>
        <p:txBody>
          <a:bodyPr wrap="square" rtlCol="0">
            <a:spAutoFit/>
          </a:bodyPr>
          <a:lstStyle/>
          <a:p>
            <a:r>
              <a:rPr lang="en-US" sz="1400" dirty="0" smtClean="0">
                <a:solidFill>
                  <a:srgbClr val="FF0000"/>
                </a:solidFill>
              </a:rPr>
              <a:t>Summary</a:t>
            </a:r>
          </a:p>
          <a:p>
            <a:r>
              <a:rPr lang="en-US" sz="1400" dirty="0" smtClean="0">
                <a:solidFill>
                  <a:srgbClr val="FF0000"/>
                </a:solidFill>
              </a:rPr>
              <a:t>The factors of production have different names for their income. </a:t>
            </a:r>
            <a:endParaRPr lang="en-US" sz="1400" dirty="0">
              <a:solidFill>
                <a:srgbClr val="FF0000"/>
              </a:solidFill>
            </a:endParaRPr>
          </a:p>
        </p:txBody>
      </p:sp>
    </p:spTree>
    <p:extLst>
      <p:ext uri="{BB962C8B-B14F-4D97-AF65-F5344CB8AC3E}">
        <p14:creationId xmlns:p14="http://schemas.microsoft.com/office/powerpoint/2010/main" val="24946795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16872</TotalTime>
  <Words>2781</Words>
  <Application>Microsoft Office PowerPoint</Application>
  <PresentationFormat>Widescreen</PresentationFormat>
  <Paragraphs>298</Paragraphs>
  <Slides>40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Calibri Light</vt:lpstr>
      <vt:lpstr>Wingdings</vt:lpstr>
      <vt:lpstr>Office Theme</vt:lpstr>
      <vt:lpstr>AP Macroeconomics – Semester 2, Week 2</vt:lpstr>
      <vt:lpstr>Unit 6 – International Trade</vt:lpstr>
      <vt:lpstr>6.1 Balance of Payments</vt:lpstr>
      <vt:lpstr>Trade and Money Flows across nations</vt:lpstr>
      <vt:lpstr>Topic 6.1 Balance of Payment Accounts</vt:lpstr>
      <vt:lpstr>PowerPoint Presentation</vt:lpstr>
      <vt:lpstr>Current Account</vt:lpstr>
      <vt:lpstr>Current Account</vt:lpstr>
      <vt:lpstr>Factor Incomes Revision</vt:lpstr>
      <vt:lpstr>Current Account (CA) Balance</vt:lpstr>
      <vt:lpstr>Current Account Balance</vt:lpstr>
      <vt:lpstr>PowerPoint Presentation</vt:lpstr>
      <vt:lpstr>PowerPoint Presentation</vt:lpstr>
      <vt:lpstr>Calculate the current account balance.</vt:lpstr>
      <vt:lpstr>Capital And Financial Account</vt:lpstr>
      <vt:lpstr>Capital Account / Financial Account</vt:lpstr>
      <vt:lpstr>Capital Account and the circular flow</vt:lpstr>
      <vt:lpstr>Capital and Financial Account (CFA) Balance</vt:lpstr>
      <vt:lpstr>Capital and Financial Account Balance</vt:lpstr>
      <vt:lpstr>Surplus or deficit? Calculate the CFA balance.</vt:lpstr>
      <vt:lpstr>Capital and Financial Account or Current Account</vt:lpstr>
      <vt:lpstr>Balance of Payments = 0</vt:lpstr>
      <vt:lpstr>Balance of Payments</vt:lpstr>
      <vt:lpstr>Balance of Payments = 0</vt:lpstr>
      <vt:lpstr>PowerPoint Presentation</vt:lpstr>
      <vt:lpstr>Calculate the Current Account, Capital and Financial Account and Balance of Payments</vt:lpstr>
      <vt:lpstr>PowerPoint Presentation</vt:lpstr>
      <vt:lpstr>Credit and Debit</vt:lpstr>
      <vt:lpstr>PowerPoint Presentation</vt:lpstr>
      <vt:lpstr>Example 1 – circle the correct entries</vt:lpstr>
      <vt:lpstr>Example 1 Answer</vt:lpstr>
      <vt:lpstr>Example 2 – circle the correct entries</vt:lpstr>
      <vt:lpstr>Example 2 Answer</vt:lpstr>
      <vt:lpstr>Balance of Payments = Current Account + Capital Account = 0</vt:lpstr>
      <vt:lpstr>Summary 2: Balance of Payments</vt:lpstr>
      <vt:lpstr>Current/Capital Account Surplus/Deficits</vt:lpstr>
      <vt:lpstr>Terms: Current Account = Balance of Payments?</vt:lpstr>
      <vt:lpstr>Current Account Surplus – Good and Bad</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 Macroeconomics – Week 1</dc:title>
  <dc:creator>David Ryan</dc:creator>
  <cp:lastModifiedBy>David</cp:lastModifiedBy>
  <cp:revision>168</cp:revision>
  <dcterms:created xsi:type="dcterms:W3CDTF">2021-09-07T06:10:08Z</dcterms:created>
  <dcterms:modified xsi:type="dcterms:W3CDTF">2024-04-01T08:28:08Z</dcterms:modified>
</cp:coreProperties>
</file>